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11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sldIdLst>
    <p:sldId id="256" r:id="rId2"/>
    <p:sldId id="257" r:id="rId3"/>
    <p:sldId id="279" r:id="rId4"/>
    <p:sldId id="258" r:id="rId5"/>
    <p:sldId id="259" r:id="rId6"/>
    <p:sldId id="260" r:id="rId7"/>
    <p:sldId id="286" r:id="rId8"/>
    <p:sldId id="262" r:id="rId9"/>
    <p:sldId id="264" r:id="rId10"/>
    <p:sldId id="266" r:id="rId11"/>
    <p:sldId id="282" r:id="rId12"/>
    <p:sldId id="283" r:id="rId13"/>
    <p:sldId id="268" r:id="rId14"/>
    <p:sldId id="269" r:id="rId15"/>
    <p:sldId id="271" r:id="rId16"/>
    <p:sldId id="272" r:id="rId17"/>
    <p:sldId id="276" r:id="rId18"/>
    <p:sldId id="284" r:id="rId19"/>
    <p:sldId id="288" r:id="rId20"/>
    <p:sldId id="274" r:id="rId21"/>
    <p:sldId id="278" r:id="rId22"/>
  </p:sldIdLst>
  <p:sldSz cx="9753600" cy="5486400"/>
  <p:notesSz cx="7010400" cy="9296400"/>
  <p:embeddedFontLst>
    <p:embeddedFont>
      <p:font typeface="Euphoria Script" panose="020B0604020202020204" charset="0"/>
      <p:regular r:id="rId23"/>
    </p:embeddedFont>
    <p:embeddedFont>
      <p:font typeface="Fugaz One" panose="020B0604020202020204" charset="0"/>
      <p:regular r:id="rId24"/>
    </p:embeddedFont>
    <p:embeddedFont>
      <p:font typeface="Gill Sans Nova" panose="020B0602020104020203" pitchFamily="34" charset="0"/>
      <p:regular r:id="rId25"/>
      <p:bold r:id="rId26"/>
      <p:italic r:id="rId27"/>
      <p:boldItalic r:id="rId28"/>
    </p:embeddedFont>
    <p:embeddedFont>
      <p:font typeface="HP Simplified" panose="020B0604020204020204" pitchFamily="34" charset="0"/>
      <p:regular r:id="rId29"/>
      <p:bold r:id="rId30"/>
      <p:italic r:id="rId31"/>
      <p:boldItalic r:id="rId32"/>
    </p:embeddedFont>
    <p:embeddedFont>
      <p:font typeface="Poppins" panose="00000500000000000000" pitchFamily="2" charset="0"/>
      <p:regular r:id="rId33"/>
      <p:bold r:id="rId34"/>
      <p:italic r:id="rId35"/>
      <p:boldItalic r:id="rId36"/>
    </p:embeddedFont>
    <p:embeddedFont>
      <p:font typeface="Segoe UI Historic" panose="020B0502040204020203" pitchFamily="34" charset="0"/>
      <p:regular r:id="rId37"/>
    </p:embeddedFont>
    <p:embeddedFont>
      <p:font typeface="Verdana Pro Black" panose="020B0A04030504040204" pitchFamily="34" charset="0"/>
      <p:bold r:id="rId38"/>
      <p:boldItalic r:id="rId39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374" autoAdjust="0"/>
    <p:restoredTop sz="93465"/>
  </p:normalViewPr>
  <p:slideViewPr>
    <p:cSldViewPr snapToGrid="0" snapToObjects="1">
      <p:cViewPr>
        <p:scale>
          <a:sx n="106" d="100"/>
          <a:sy n="106" d="100"/>
        </p:scale>
        <p:origin x="2094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2453" y="936861"/>
            <a:ext cx="6487795" cy="1992983"/>
          </a:xfrm>
        </p:spPr>
        <p:txBody>
          <a:bodyPr anchor="b"/>
          <a:lstStyle>
            <a:lvl1pPr algn="ctr">
              <a:defRPr sz="50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54088" y="3006701"/>
            <a:ext cx="5724525" cy="1382101"/>
          </a:xfrm>
        </p:spPr>
        <p:txBody>
          <a:bodyPr/>
          <a:lstStyle>
            <a:lvl1pPr marL="0" indent="0" algn="ctr">
              <a:buNone/>
              <a:defRPr sz="2003"/>
            </a:lvl1pPr>
            <a:lvl2pPr marL="381625" indent="0" algn="ctr">
              <a:buNone/>
              <a:defRPr sz="1669"/>
            </a:lvl2pPr>
            <a:lvl3pPr marL="763250" indent="0" algn="ctr">
              <a:buNone/>
              <a:defRPr sz="1502"/>
            </a:lvl3pPr>
            <a:lvl4pPr marL="1144875" indent="0" algn="ctr">
              <a:buNone/>
              <a:defRPr sz="1336"/>
            </a:lvl4pPr>
            <a:lvl5pPr marL="1526499" indent="0" algn="ctr">
              <a:buNone/>
              <a:defRPr sz="1336"/>
            </a:lvl5pPr>
            <a:lvl6pPr marL="1908124" indent="0" algn="ctr">
              <a:buNone/>
              <a:defRPr sz="1336"/>
            </a:lvl6pPr>
            <a:lvl7pPr marL="2289749" indent="0" algn="ctr">
              <a:buNone/>
              <a:defRPr sz="1336"/>
            </a:lvl7pPr>
            <a:lvl8pPr marL="2671374" indent="0" algn="ctr">
              <a:buNone/>
              <a:defRPr sz="1336"/>
            </a:lvl8pPr>
            <a:lvl9pPr marL="3052999" indent="0" algn="ctr">
              <a:buNone/>
              <a:defRPr sz="1336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01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42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62151" y="304778"/>
            <a:ext cx="1645801" cy="48512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4749" y="304778"/>
            <a:ext cx="4841994" cy="48512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948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83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73" y="1427158"/>
            <a:ext cx="6583204" cy="2381243"/>
          </a:xfrm>
        </p:spPr>
        <p:txBody>
          <a:bodyPr anchor="b"/>
          <a:lstStyle>
            <a:lvl1pPr>
              <a:defRPr sz="500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773" y="3830928"/>
            <a:ext cx="6583204" cy="1252239"/>
          </a:xfrm>
        </p:spPr>
        <p:txBody>
          <a:bodyPr/>
          <a:lstStyle>
            <a:lvl1pPr marL="0" indent="0">
              <a:buNone/>
              <a:defRPr sz="2003">
                <a:solidFill>
                  <a:schemeClr val="tx1"/>
                </a:solidFill>
              </a:defRPr>
            </a:lvl1pPr>
            <a:lvl2pPr marL="381625" indent="0">
              <a:buNone/>
              <a:defRPr sz="1669">
                <a:solidFill>
                  <a:schemeClr val="tx1">
                    <a:tint val="75000"/>
                  </a:schemeClr>
                </a:solidFill>
              </a:defRPr>
            </a:lvl2pPr>
            <a:lvl3pPr marL="763250" indent="0">
              <a:buNone/>
              <a:defRPr sz="1502">
                <a:solidFill>
                  <a:schemeClr val="tx1">
                    <a:tint val="75000"/>
                  </a:schemeClr>
                </a:solidFill>
              </a:defRPr>
            </a:lvl3pPr>
            <a:lvl4pPr marL="1144875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4pPr>
            <a:lvl5pPr marL="152649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5pPr>
            <a:lvl6pPr marL="1908124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6pPr>
            <a:lvl7pPr marL="228974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7pPr>
            <a:lvl8pPr marL="2671374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8pPr>
            <a:lvl9pPr marL="3052999" indent="0">
              <a:buNone/>
              <a:defRPr sz="13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49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4748" y="1523890"/>
            <a:ext cx="3243898" cy="3632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4054" y="1523890"/>
            <a:ext cx="3243898" cy="36321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53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04779"/>
            <a:ext cx="6583204" cy="11064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743" y="1403304"/>
            <a:ext cx="3228989" cy="687738"/>
          </a:xfrm>
        </p:spPr>
        <p:txBody>
          <a:bodyPr anchor="b"/>
          <a:lstStyle>
            <a:lvl1pPr marL="0" indent="0">
              <a:buNone/>
              <a:defRPr sz="2003" b="1"/>
            </a:lvl1pPr>
            <a:lvl2pPr marL="381625" indent="0">
              <a:buNone/>
              <a:defRPr sz="1669" b="1"/>
            </a:lvl2pPr>
            <a:lvl3pPr marL="763250" indent="0">
              <a:buNone/>
              <a:defRPr sz="1502" b="1"/>
            </a:lvl3pPr>
            <a:lvl4pPr marL="1144875" indent="0">
              <a:buNone/>
              <a:defRPr sz="1336" b="1"/>
            </a:lvl4pPr>
            <a:lvl5pPr marL="1526499" indent="0">
              <a:buNone/>
              <a:defRPr sz="1336" b="1"/>
            </a:lvl5pPr>
            <a:lvl6pPr marL="1908124" indent="0">
              <a:buNone/>
              <a:defRPr sz="1336" b="1"/>
            </a:lvl6pPr>
            <a:lvl7pPr marL="2289749" indent="0">
              <a:buNone/>
              <a:defRPr sz="1336" b="1"/>
            </a:lvl7pPr>
            <a:lvl8pPr marL="2671374" indent="0">
              <a:buNone/>
              <a:defRPr sz="1336" b="1"/>
            </a:lvl8pPr>
            <a:lvl9pPr marL="3052999" indent="0">
              <a:buNone/>
              <a:defRPr sz="133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743" y="2091042"/>
            <a:ext cx="3228989" cy="3075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4055" y="1403304"/>
            <a:ext cx="3244892" cy="687738"/>
          </a:xfrm>
        </p:spPr>
        <p:txBody>
          <a:bodyPr anchor="b"/>
          <a:lstStyle>
            <a:lvl1pPr marL="0" indent="0">
              <a:buNone/>
              <a:defRPr sz="2003" b="1"/>
            </a:lvl1pPr>
            <a:lvl2pPr marL="381625" indent="0">
              <a:buNone/>
              <a:defRPr sz="1669" b="1"/>
            </a:lvl2pPr>
            <a:lvl3pPr marL="763250" indent="0">
              <a:buNone/>
              <a:defRPr sz="1502" b="1"/>
            </a:lvl3pPr>
            <a:lvl4pPr marL="1144875" indent="0">
              <a:buNone/>
              <a:defRPr sz="1336" b="1"/>
            </a:lvl4pPr>
            <a:lvl5pPr marL="1526499" indent="0">
              <a:buNone/>
              <a:defRPr sz="1336" b="1"/>
            </a:lvl5pPr>
            <a:lvl6pPr marL="1908124" indent="0">
              <a:buNone/>
              <a:defRPr sz="1336" b="1"/>
            </a:lvl6pPr>
            <a:lvl7pPr marL="2289749" indent="0">
              <a:buNone/>
              <a:defRPr sz="1336" b="1"/>
            </a:lvl7pPr>
            <a:lvl8pPr marL="2671374" indent="0">
              <a:buNone/>
              <a:defRPr sz="1336" b="1"/>
            </a:lvl8pPr>
            <a:lvl9pPr marL="3052999" indent="0">
              <a:buNone/>
              <a:defRPr sz="1336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4055" y="2091042"/>
            <a:ext cx="3244892" cy="3075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408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3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91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81635"/>
            <a:ext cx="2461744" cy="1335723"/>
          </a:xfrm>
        </p:spPr>
        <p:txBody>
          <a:bodyPr anchor="b"/>
          <a:lstStyle>
            <a:lvl1pPr>
              <a:defRPr sz="267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4892" y="824227"/>
            <a:ext cx="3864054" cy="4068123"/>
          </a:xfrm>
        </p:spPr>
        <p:txBody>
          <a:bodyPr/>
          <a:lstStyle>
            <a:lvl1pPr>
              <a:defRPr sz="2671"/>
            </a:lvl1pPr>
            <a:lvl2pPr>
              <a:defRPr sz="2337"/>
            </a:lvl2pPr>
            <a:lvl3pPr>
              <a:defRPr sz="2003"/>
            </a:lvl3pPr>
            <a:lvl4pPr>
              <a:defRPr sz="1669"/>
            </a:lvl4pPr>
            <a:lvl5pPr>
              <a:defRPr sz="1669"/>
            </a:lvl5pPr>
            <a:lvl6pPr>
              <a:defRPr sz="1669"/>
            </a:lvl6pPr>
            <a:lvl7pPr>
              <a:defRPr sz="1669"/>
            </a:lvl7pPr>
            <a:lvl8pPr>
              <a:defRPr sz="1669"/>
            </a:lvl8pPr>
            <a:lvl9pPr>
              <a:defRPr sz="166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42" y="1717358"/>
            <a:ext cx="2461744" cy="3181617"/>
          </a:xfrm>
        </p:spPr>
        <p:txBody>
          <a:bodyPr/>
          <a:lstStyle>
            <a:lvl1pPr marL="0" indent="0">
              <a:buNone/>
              <a:defRPr sz="1336"/>
            </a:lvl1pPr>
            <a:lvl2pPr marL="381625" indent="0">
              <a:buNone/>
              <a:defRPr sz="1169"/>
            </a:lvl2pPr>
            <a:lvl3pPr marL="763250" indent="0">
              <a:buNone/>
              <a:defRPr sz="1002"/>
            </a:lvl3pPr>
            <a:lvl4pPr marL="1144875" indent="0">
              <a:buNone/>
              <a:defRPr sz="835"/>
            </a:lvl4pPr>
            <a:lvl5pPr marL="1526499" indent="0">
              <a:buNone/>
              <a:defRPr sz="835"/>
            </a:lvl5pPr>
            <a:lvl6pPr marL="1908124" indent="0">
              <a:buNone/>
              <a:defRPr sz="835"/>
            </a:lvl6pPr>
            <a:lvl7pPr marL="2289749" indent="0">
              <a:buNone/>
              <a:defRPr sz="835"/>
            </a:lvl7pPr>
            <a:lvl8pPr marL="2671374" indent="0">
              <a:buNone/>
              <a:defRPr sz="835"/>
            </a:lvl8pPr>
            <a:lvl9pPr marL="3052999" indent="0">
              <a:buNone/>
              <a:defRPr sz="8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38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742" y="381635"/>
            <a:ext cx="2461744" cy="1335723"/>
          </a:xfrm>
        </p:spPr>
        <p:txBody>
          <a:bodyPr anchor="b"/>
          <a:lstStyle>
            <a:lvl1pPr>
              <a:defRPr sz="267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44892" y="824227"/>
            <a:ext cx="3864054" cy="4068123"/>
          </a:xfrm>
        </p:spPr>
        <p:txBody>
          <a:bodyPr anchor="t"/>
          <a:lstStyle>
            <a:lvl1pPr marL="0" indent="0">
              <a:buNone/>
              <a:defRPr sz="2671"/>
            </a:lvl1pPr>
            <a:lvl2pPr marL="381625" indent="0">
              <a:buNone/>
              <a:defRPr sz="2337"/>
            </a:lvl2pPr>
            <a:lvl3pPr marL="763250" indent="0">
              <a:buNone/>
              <a:defRPr sz="2003"/>
            </a:lvl3pPr>
            <a:lvl4pPr marL="1144875" indent="0">
              <a:buNone/>
              <a:defRPr sz="1669"/>
            </a:lvl4pPr>
            <a:lvl5pPr marL="1526499" indent="0">
              <a:buNone/>
              <a:defRPr sz="1669"/>
            </a:lvl5pPr>
            <a:lvl6pPr marL="1908124" indent="0">
              <a:buNone/>
              <a:defRPr sz="1669"/>
            </a:lvl6pPr>
            <a:lvl7pPr marL="2289749" indent="0">
              <a:buNone/>
              <a:defRPr sz="1669"/>
            </a:lvl7pPr>
            <a:lvl8pPr marL="2671374" indent="0">
              <a:buNone/>
              <a:defRPr sz="1669"/>
            </a:lvl8pPr>
            <a:lvl9pPr marL="3052999" indent="0">
              <a:buNone/>
              <a:defRPr sz="166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5742" y="1717358"/>
            <a:ext cx="2461744" cy="3181617"/>
          </a:xfrm>
        </p:spPr>
        <p:txBody>
          <a:bodyPr/>
          <a:lstStyle>
            <a:lvl1pPr marL="0" indent="0">
              <a:buNone/>
              <a:defRPr sz="1336"/>
            </a:lvl1pPr>
            <a:lvl2pPr marL="381625" indent="0">
              <a:buNone/>
              <a:defRPr sz="1169"/>
            </a:lvl2pPr>
            <a:lvl3pPr marL="763250" indent="0">
              <a:buNone/>
              <a:defRPr sz="1002"/>
            </a:lvl3pPr>
            <a:lvl4pPr marL="1144875" indent="0">
              <a:buNone/>
              <a:defRPr sz="835"/>
            </a:lvl4pPr>
            <a:lvl5pPr marL="1526499" indent="0">
              <a:buNone/>
              <a:defRPr sz="835"/>
            </a:lvl5pPr>
            <a:lvl6pPr marL="1908124" indent="0">
              <a:buNone/>
              <a:defRPr sz="835"/>
            </a:lvl6pPr>
            <a:lvl7pPr marL="2289749" indent="0">
              <a:buNone/>
              <a:defRPr sz="835"/>
            </a:lvl7pPr>
            <a:lvl8pPr marL="2671374" indent="0">
              <a:buNone/>
              <a:defRPr sz="835"/>
            </a:lvl8pPr>
            <a:lvl9pPr marL="3052999" indent="0">
              <a:buNone/>
              <a:defRPr sz="83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950DF-CD20-6846-B942-C3FE0C0FE064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704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4748" y="304779"/>
            <a:ext cx="6583204" cy="11064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4748" y="1523890"/>
            <a:ext cx="6583204" cy="3632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4748" y="5305788"/>
            <a:ext cx="1717358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950DF-CD20-6846-B942-C3FE0C0FE064}" type="datetimeFigureOut">
              <a:rPr lang="en-US" smtClean="0"/>
              <a:t>5/10/2026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28332" y="5305788"/>
            <a:ext cx="2576036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0594" y="5305788"/>
            <a:ext cx="1717358" cy="3047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9672CF-3E8F-2847-9E6D-9BC391C825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301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63250" rtl="0" eaLnBrk="1" latinLnBrk="0" hangingPunct="1">
        <a:lnSpc>
          <a:spcPct val="90000"/>
        </a:lnSpc>
        <a:spcBef>
          <a:spcPct val="0"/>
        </a:spcBef>
        <a:buNone/>
        <a:defRPr sz="367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0812" indent="-190812" algn="l" defTabSz="763250" rtl="0" eaLnBrk="1" latinLnBrk="0" hangingPunct="1">
        <a:lnSpc>
          <a:spcPct val="90000"/>
        </a:lnSpc>
        <a:spcBef>
          <a:spcPts val="835"/>
        </a:spcBef>
        <a:buFont typeface="Arial" panose="020B0604020202020204" pitchFamily="34" charset="0"/>
        <a:buChar char="•"/>
        <a:defRPr sz="2337" kern="1200">
          <a:solidFill>
            <a:schemeClr val="tx1"/>
          </a:solidFill>
          <a:latin typeface="+mn-lt"/>
          <a:ea typeface="+mn-ea"/>
          <a:cs typeface="+mn-cs"/>
        </a:defRPr>
      </a:lvl1pPr>
      <a:lvl2pPr marL="57243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2003" kern="1200">
          <a:solidFill>
            <a:schemeClr val="tx1"/>
          </a:solidFill>
          <a:latin typeface="+mn-lt"/>
          <a:ea typeface="+mn-ea"/>
          <a:cs typeface="+mn-cs"/>
        </a:defRPr>
      </a:lvl2pPr>
      <a:lvl3pPr marL="954062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669" kern="1200">
          <a:solidFill>
            <a:schemeClr val="tx1"/>
          </a:solidFill>
          <a:latin typeface="+mn-lt"/>
          <a:ea typeface="+mn-ea"/>
          <a:cs typeface="+mn-cs"/>
        </a:defRPr>
      </a:lvl3pPr>
      <a:lvl4pPr marL="133568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4pPr>
      <a:lvl5pPr marL="1717312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5pPr>
      <a:lvl6pPr marL="2098937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6pPr>
      <a:lvl7pPr marL="2480561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7pPr>
      <a:lvl8pPr marL="2862186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8pPr>
      <a:lvl9pPr marL="3243811" indent="-190812" algn="l" defTabSz="76325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1pPr>
      <a:lvl2pPr marL="381625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2pPr>
      <a:lvl3pPr marL="763250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3pPr>
      <a:lvl4pPr marL="1144875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4pPr>
      <a:lvl5pPr marL="152649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5pPr>
      <a:lvl6pPr marL="1908124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6pPr>
      <a:lvl7pPr marL="228974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7pPr>
      <a:lvl8pPr marL="2671374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8pPr>
      <a:lvl9pPr marL="3052999" algn="l" defTabSz="763250" rtl="0" eaLnBrk="1" latinLnBrk="0" hangingPunct="1">
        <a:defRPr sz="15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sv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g"/><Relationship Id="rId4" Type="http://schemas.openxmlformats.org/officeDocument/2006/relationships/image" Target="../media/image3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svg"/><Relationship Id="rId4" Type="http://schemas.openxmlformats.org/officeDocument/2006/relationships/image" Target="../media/image6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sv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c.co.uk/news/technology-39129228" TargetMode="External"/><Relationship Id="rId2" Type="http://schemas.openxmlformats.org/officeDocument/2006/relationships/hyperlink" Target="https://medium.com/age-of-awareness/feeling-overwhelmed-by-social-media-me-too-77469d45f113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n.wikipedia.org/wiki/OREDA#cite_note-DNV_GL-1" TargetMode="External"/><Relationship Id="rId4" Type="http://schemas.openxmlformats.org/officeDocument/2006/relationships/hyperlink" Target="https://peakbusinessvaluation.com/valuation-multiples-for-an-engineering-firm/#:~:text=There%20are%20over%20139%2C000%20engineering,%24360%20billion%20dollars%20in%20revenue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sv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29.png"/><Relationship Id="rId2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-29549"/>
            <a:ext cx="9753600" cy="5486400"/>
            <a:chOff x="0" y="0"/>
            <a:chExt cx="9753600" cy="5486400"/>
          </a:xfrm>
          <a:solidFill>
            <a:srgbClr val="002060"/>
          </a:solidFill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bg1"/>
              </a:solidFill>
            </a:ln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5" name="TextBox 5"/>
          <p:cNvSpPr txBox="1"/>
          <p:nvPr/>
        </p:nvSpPr>
        <p:spPr>
          <a:xfrm rot="21600000">
            <a:off x="162414" y="4348973"/>
            <a:ext cx="4467281" cy="2286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1800"/>
              </a:lnSpc>
            </a:pPr>
            <a:r>
              <a:rPr lang="en-US" dirty="0">
                <a:solidFill>
                  <a:schemeClr val="bg1"/>
                </a:solidFill>
                <a:latin typeface="Poppins"/>
              </a:rPr>
              <a:t>Boosting ESG scores for GHG-intensive industrial design using iterative real-time machine-learning and artificial intelligence technologies.</a:t>
            </a:r>
            <a:endParaRPr lang="en-US" sz="1800" b="0" i="0" spc="0" dirty="0">
              <a:solidFill>
                <a:schemeClr val="bg1"/>
              </a:solidFill>
              <a:latin typeface="Poppins"/>
            </a:endParaRPr>
          </a:p>
        </p:txBody>
      </p:sp>
      <p:pic>
        <p:nvPicPr>
          <p:cNvPr id="17" name="Picture 1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1F24FDC-D4AD-5963-C43F-67381902F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34" y="252789"/>
            <a:ext cx="4298517" cy="1930034"/>
          </a:xfrm>
          <a:prstGeom prst="rect">
            <a:avLst/>
          </a:prstGeom>
        </p:spPr>
      </p:pic>
      <p:pic>
        <p:nvPicPr>
          <p:cNvPr id="14" name="Picture 13" descr="Smoke from factory">
            <a:extLst>
              <a:ext uri="{FF2B5EF4-FFF2-40B4-BE49-F238E27FC236}">
                <a16:creationId xmlns:a16="http://schemas.microsoft.com/office/drawing/2014/main" id="{F86C1483-7F22-0CAB-83FC-C2E8CF91A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851" y="301177"/>
            <a:ext cx="2608498" cy="1740888"/>
          </a:xfrm>
          <a:prstGeom prst="rect">
            <a:avLst/>
          </a:prstGeom>
        </p:spPr>
      </p:pic>
      <p:pic>
        <p:nvPicPr>
          <p:cNvPr id="16" name="Picture 15" descr="Fumes from a powerplant chimney">
            <a:extLst>
              <a:ext uri="{FF2B5EF4-FFF2-40B4-BE49-F238E27FC236}">
                <a16:creationId xmlns:a16="http://schemas.microsoft.com/office/drawing/2014/main" id="{EF735005-D866-EFC7-7C22-BD563E8B4F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5737" y="2271277"/>
            <a:ext cx="2413458" cy="162768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6224588" y="-71438"/>
            <a:ext cx="3562350" cy="5619750"/>
            <a:chOff x="6224588" y="-71438"/>
            <a:chExt cx="3562350" cy="5619750"/>
          </a:xfrm>
          <a:solidFill>
            <a:srgbClr val="002060"/>
          </a:solidFill>
        </p:grpSpPr>
        <p:sp>
          <p:nvSpPr>
            <p:cNvPr id="2" name="Freeform 2"/>
            <p:cNvSpPr/>
            <p:nvPr/>
          </p:nvSpPr>
          <p:spPr>
            <a:xfrm>
              <a:off x="6224588" y="-71438"/>
              <a:ext cx="3562350" cy="56197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TextBox 4"/>
          <p:cNvSpPr txBox="1"/>
          <p:nvPr/>
        </p:nvSpPr>
        <p:spPr>
          <a:xfrm rot="21600000">
            <a:off x="373782" y="697688"/>
            <a:ext cx="5741269" cy="857250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3413"/>
              </a:lnSpc>
            </a:pPr>
            <a:r>
              <a:rPr lang="en-US" sz="2625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The </a:t>
            </a:r>
            <a:r>
              <a:rPr lang="en-US" sz="2625" b="1" i="0" spc="0" dirty="0">
                <a:solidFill>
                  <a:schemeClr val="accent6">
                    <a:lumMod val="50000"/>
                  </a:schemeClr>
                </a:solidFill>
                <a:latin typeface="Poppins"/>
              </a:rPr>
              <a:t>disruption</a:t>
            </a:r>
            <a:r>
              <a:rPr lang="en-US" sz="2625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 of fitness app and ESG app industry</a:t>
            </a:r>
          </a:p>
        </p:txBody>
      </p:sp>
      <p:sp>
        <p:nvSpPr>
          <p:cNvPr id="5" name="TextBox 5"/>
          <p:cNvSpPr txBox="1"/>
          <p:nvPr/>
        </p:nvSpPr>
        <p:spPr>
          <a:xfrm rot="21600000">
            <a:off x="3512869" y="3526427"/>
            <a:ext cx="2602182" cy="7715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2025"/>
              </a:lnSpc>
            </a:pPr>
            <a:r>
              <a:rPr lang="en-US" sz="1350" b="0" i="0" spc="0" dirty="0">
                <a:solidFill>
                  <a:srgbClr val="8998AC">
                    <a:alpha val="100000"/>
                  </a:srgbClr>
                </a:solidFill>
                <a:latin typeface="Poppins"/>
              </a:rPr>
              <a:t>Describe environmental pollutants in general area but not localized or linked to health solutions.</a:t>
            </a:r>
          </a:p>
        </p:txBody>
      </p:sp>
      <p:sp>
        <p:nvSpPr>
          <p:cNvPr id="6" name="TextBox 6"/>
          <p:cNvSpPr txBox="1"/>
          <p:nvPr/>
        </p:nvSpPr>
        <p:spPr>
          <a:xfrm rot="21600000">
            <a:off x="790969" y="3509650"/>
            <a:ext cx="2436813" cy="7715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2025"/>
              </a:lnSpc>
            </a:pPr>
            <a:r>
              <a:rPr lang="en-US" sz="1350" b="0" i="0" spc="0" dirty="0">
                <a:solidFill>
                  <a:srgbClr val="8998AC">
                    <a:alpha val="100000"/>
                  </a:srgbClr>
                </a:solidFill>
                <a:latin typeface="Poppins"/>
              </a:rPr>
              <a:t>Address fitness concerns broadly speaking to environmental pollutants.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911944" y="2302650"/>
            <a:ext cx="614419" cy="1905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0" i="0" spc="0" dirty="0">
                <a:solidFill>
                  <a:srgbClr val="8998AC">
                    <a:alpha val="100000"/>
                  </a:srgbClr>
                </a:solidFill>
                <a:latin typeface="Poppins"/>
              </a:rPr>
              <a:t>2007</a:t>
            </a:r>
          </a:p>
        </p:txBody>
      </p:sp>
      <p:sp>
        <p:nvSpPr>
          <p:cNvPr id="8" name="TextBox 8"/>
          <p:cNvSpPr txBox="1"/>
          <p:nvPr/>
        </p:nvSpPr>
        <p:spPr>
          <a:xfrm rot="21600000">
            <a:off x="3807544" y="2302650"/>
            <a:ext cx="614419" cy="1905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0" i="0" spc="0" dirty="0">
                <a:solidFill>
                  <a:srgbClr val="8998AC">
                    <a:alpha val="100000"/>
                  </a:srgbClr>
                </a:solidFill>
                <a:latin typeface="Poppins"/>
              </a:rPr>
              <a:t>2014</a:t>
            </a:r>
          </a:p>
        </p:txBody>
      </p:sp>
      <p:sp>
        <p:nvSpPr>
          <p:cNvPr id="9" name="TextBox 9"/>
          <p:cNvSpPr txBox="1"/>
          <p:nvPr/>
        </p:nvSpPr>
        <p:spPr>
          <a:xfrm rot="21600000">
            <a:off x="6943001" y="2345184"/>
            <a:ext cx="614419" cy="1905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560"/>
              </a:lnSpc>
            </a:pPr>
            <a:r>
              <a:rPr lang="en-US" sz="1200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2022</a:t>
            </a:r>
          </a:p>
        </p:txBody>
      </p:sp>
      <p:sp>
        <p:nvSpPr>
          <p:cNvPr id="10" name="TextBox 10"/>
          <p:cNvSpPr txBox="1"/>
          <p:nvPr/>
        </p:nvSpPr>
        <p:spPr>
          <a:xfrm rot="21600000">
            <a:off x="6443615" y="3576861"/>
            <a:ext cx="2614669" cy="7715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2025"/>
              </a:lnSpc>
            </a:pPr>
            <a:r>
              <a:rPr lang="en-US" sz="1350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Addresses fitness concerns and environmental pollutants in one simple solution.</a:t>
            </a:r>
          </a:p>
        </p:txBody>
      </p:sp>
      <p:cxnSp>
        <p:nvCxnSpPr>
          <p:cNvPr id="11" name="Straight Connector 11"/>
          <p:cNvCxnSpPr>
            <a:cxnSpLocks/>
          </p:cNvCxnSpPr>
          <p:nvPr/>
        </p:nvCxnSpPr>
        <p:spPr>
          <a:xfrm rot="21600000">
            <a:off x="-142875" y="2743787"/>
            <a:ext cx="10039350" cy="0"/>
          </a:xfrm>
          <a:prstGeom prst="line">
            <a:avLst/>
          </a:prstGeom>
          <a:ln w="19050">
            <a:solidFill>
              <a:srgbClr val="717587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3"/>
          <p:cNvGrpSpPr/>
          <p:nvPr/>
        </p:nvGrpSpPr>
        <p:grpSpPr>
          <a:xfrm rot="21600000">
            <a:off x="911944" y="2655703"/>
            <a:ext cx="176170" cy="176170"/>
            <a:chOff x="911944" y="2655703"/>
            <a:chExt cx="176170" cy="176170"/>
          </a:xfrm>
        </p:grpSpPr>
        <p:sp>
          <p:nvSpPr>
            <p:cNvPr id="12" name="Freeform 12"/>
            <p:cNvSpPr/>
            <p:nvPr/>
          </p:nvSpPr>
          <p:spPr>
            <a:xfrm>
              <a:off x="911944" y="2655703"/>
              <a:ext cx="176170" cy="17617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717587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5" name="Group 15"/>
          <p:cNvGrpSpPr/>
          <p:nvPr/>
        </p:nvGrpSpPr>
        <p:grpSpPr>
          <a:xfrm rot="21600000">
            <a:off x="3805238" y="2655703"/>
            <a:ext cx="176170" cy="176170"/>
            <a:chOff x="3805238" y="2655703"/>
            <a:chExt cx="176170" cy="176170"/>
          </a:xfrm>
        </p:grpSpPr>
        <p:sp>
          <p:nvSpPr>
            <p:cNvPr id="14" name="Freeform 14"/>
            <p:cNvSpPr/>
            <p:nvPr/>
          </p:nvSpPr>
          <p:spPr>
            <a:xfrm>
              <a:off x="3805238" y="2655703"/>
              <a:ext cx="176170" cy="17617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717587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7" name="Group 17"/>
          <p:cNvGrpSpPr/>
          <p:nvPr/>
        </p:nvGrpSpPr>
        <p:grpSpPr>
          <a:xfrm rot="21600000">
            <a:off x="7000828" y="2646178"/>
            <a:ext cx="176170" cy="176170"/>
            <a:chOff x="6696075" y="2646178"/>
            <a:chExt cx="176170" cy="176170"/>
          </a:xfrm>
        </p:grpSpPr>
        <p:sp>
          <p:nvSpPr>
            <p:cNvPr id="16" name="Freeform 16"/>
            <p:cNvSpPr/>
            <p:nvPr/>
          </p:nvSpPr>
          <p:spPr>
            <a:xfrm>
              <a:off x="6696075" y="2646178"/>
              <a:ext cx="176170" cy="176170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9" name="TextBox 19"/>
          <p:cNvSpPr txBox="1"/>
          <p:nvPr/>
        </p:nvSpPr>
        <p:spPr>
          <a:xfrm rot="21600000">
            <a:off x="373782" y="369075"/>
            <a:ext cx="4333931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2400" b="1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Opportunity</a:t>
            </a:r>
          </a:p>
        </p:txBody>
      </p:sp>
      <p:pic>
        <p:nvPicPr>
          <p:cNvPr id="25" name="Picture 2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D1E1B3CD-85FC-7CD4-195B-916C44D2A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4942" y="2896887"/>
            <a:ext cx="1267942" cy="569306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E5E8087B-F7FE-8A79-3536-C9E1E588D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969" y="2961808"/>
            <a:ext cx="403194" cy="403194"/>
          </a:xfrm>
          <a:prstGeom prst="rect">
            <a:avLst/>
          </a:prstGeom>
        </p:spPr>
      </p:pic>
      <p:pic>
        <p:nvPicPr>
          <p:cNvPr id="27" name="Picture 6" descr="Google Fit">
            <a:extLst>
              <a:ext uri="{FF2B5EF4-FFF2-40B4-BE49-F238E27FC236}">
                <a16:creationId xmlns:a16="http://schemas.microsoft.com/office/drawing/2014/main" id="{E1BA25DE-ED47-E9C1-F1F0-B6A3142AC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588" y="2673560"/>
            <a:ext cx="990582" cy="99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753600" cy="5486400"/>
            <a:chOff x="0" y="0"/>
            <a:chExt cx="9753600" cy="5486400"/>
          </a:xfrm>
          <a:solidFill>
            <a:srgbClr val="002060"/>
          </a:solidFill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TextBox 4"/>
          <p:cNvSpPr txBox="1"/>
          <p:nvPr/>
        </p:nvSpPr>
        <p:spPr>
          <a:xfrm rot="21600000">
            <a:off x="364257" y="697688"/>
            <a:ext cx="8908313" cy="42862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3413"/>
              </a:lnSpc>
            </a:pPr>
            <a:r>
              <a:rPr lang="en-US" sz="2625" b="1" i="0" spc="0" dirty="0">
                <a:solidFill>
                  <a:schemeClr val="accent6">
                    <a:lumMod val="50000"/>
                  </a:schemeClr>
                </a:solidFill>
                <a:latin typeface="Poppins"/>
              </a:rPr>
              <a:t>Huge</a:t>
            </a:r>
            <a:r>
              <a:rPr lang="en-US" sz="2625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 </a:t>
            </a:r>
            <a:r>
              <a:rPr lang="en-US" sz="2625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market opportunity</a:t>
            </a:r>
          </a:p>
        </p:txBody>
      </p:sp>
      <p:sp>
        <p:nvSpPr>
          <p:cNvPr id="5" name="TextBox 5"/>
          <p:cNvSpPr txBox="1"/>
          <p:nvPr/>
        </p:nvSpPr>
        <p:spPr>
          <a:xfrm rot="21600000">
            <a:off x="361876" y="380981"/>
            <a:ext cx="4333931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2400" b="1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Market Size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927869-E15A-006B-C9CA-AF910599ABC8}"/>
              </a:ext>
            </a:extLst>
          </p:cNvPr>
          <p:cNvSpPr txBox="1"/>
          <p:nvPr/>
        </p:nvSpPr>
        <p:spPr>
          <a:xfrm>
            <a:off x="480822" y="2742124"/>
            <a:ext cx="51916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SOURCE: https://assets.ey.com/content/dam/ey-sites/ey-com/en_us/topics/real-estate-hospitality-and-construction/ey-esg-reporting-in-engineering-and-construction-industry.pdf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2B6D94-EF9D-9D0C-F251-B9509E64FE46}"/>
              </a:ext>
            </a:extLst>
          </p:cNvPr>
          <p:cNvSpPr txBox="1"/>
          <p:nvPr/>
        </p:nvSpPr>
        <p:spPr>
          <a:xfrm>
            <a:off x="422644" y="1231574"/>
            <a:ext cx="89083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b="0" i="0" dirty="0">
                <a:solidFill>
                  <a:schemeClr val="bg1"/>
                </a:solidFill>
                <a:effectLst/>
                <a:latin typeface="Noto Serif JP"/>
              </a:rPr>
              <a:t>Health and safety and the high reliance on labor mean social aspects of the environmental, social and governance (ESG) agenda have been and will remain a high priority for the engineering and construction (E&amp;C) industry.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CA" b="0" i="0" dirty="0">
                <a:solidFill>
                  <a:schemeClr val="bg1"/>
                </a:solidFill>
                <a:effectLst/>
                <a:latin typeface="Noto Serif JP"/>
              </a:rPr>
              <a:t>A recent EY survey showed 98% of investors indicate they evaluate ESG performance based on corporate disclosures. </a:t>
            </a:r>
          </a:p>
          <a:p>
            <a:pPr algn="l"/>
            <a:endParaRPr lang="en-CA" b="0" i="0" dirty="0">
              <a:solidFill>
                <a:schemeClr val="bg1"/>
              </a:solidFill>
              <a:effectLst/>
              <a:latin typeface="Noto Serif JP"/>
            </a:endParaRPr>
          </a:p>
        </p:txBody>
      </p:sp>
    </p:spTree>
    <p:extLst>
      <p:ext uri="{BB962C8B-B14F-4D97-AF65-F5344CB8AC3E}">
        <p14:creationId xmlns:p14="http://schemas.microsoft.com/office/powerpoint/2010/main" val="3932201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753600" cy="5486400"/>
            <a:chOff x="0" y="0"/>
            <a:chExt cx="9753600" cy="5486400"/>
          </a:xfrm>
          <a:solidFill>
            <a:srgbClr val="002060"/>
          </a:solidFill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TextBox 4"/>
          <p:cNvSpPr txBox="1"/>
          <p:nvPr/>
        </p:nvSpPr>
        <p:spPr>
          <a:xfrm rot="21600000">
            <a:off x="364257" y="697688"/>
            <a:ext cx="8908313" cy="42862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3413"/>
              </a:lnSpc>
            </a:pPr>
            <a:r>
              <a:rPr lang="en-US" sz="2625" b="1" i="0" spc="0" dirty="0">
                <a:solidFill>
                  <a:schemeClr val="accent6">
                    <a:lumMod val="50000"/>
                  </a:schemeClr>
                </a:solidFill>
                <a:latin typeface="Poppins"/>
              </a:rPr>
              <a:t>Huge</a:t>
            </a:r>
            <a:r>
              <a:rPr lang="en-US" sz="2625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 </a:t>
            </a:r>
            <a:r>
              <a:rPr lang="en-US" sz="2625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market opportunity</a:t>
            </a:r>
          </a:p>
        </p:txBody>
      </p:sp>
      <p:sp>
        <p:nvSpPr>
          <p:cNvPr id="5" name="TextBox 5"/>
          <p:cNvSpPr txBox="1"/>
          <p:nvPr/>
        </p:nvSpPr>
        <p:spPr>
          <a:xfrm rot="21600000">
            <a:off x="361876" y="380981"/>
            <a:ext cx="4333931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2400" b="1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Market Size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2927869-E15A-006B-C9CA-AF910599ABC8}"/>
              </a:ext>
            </a:extLst>
          </p:cNvPr>
          <p:cNvSpPr txBox="1"/>
          <p:nvPr/>
        </p:nvSpPr>
        <p:spPr>
          <a:xfrm>
            <a:off x="364257" y="4338561"/>
            <a:ext cx="51916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SOURCE: https://assets.ey.com/content/dam/ey-sites/ey-com/en_us/topics/real-estate-hospitality-and-construction/ey-esg-reporting-in-engineering-and-construction-industry.pdf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975651-CCE4-37EB-2F4C-6B4C28FF4714}"/>
              </a:ext>
            </a:extLst>
          </p:cNvPr>
          <p:cNvSpPr txBox="1"/>
          <p:nvPr/>
        </p:nvSpPr>
        <p:spPr>
          <a:xfrm>
            <a:off x="361876" y="1385915"/>
            <a:ext cx="890831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CA" dirty="0">
                <a:solidFill>
                  <a:schemeClr val="bg1"/>
                </a:solidFill>
              </a:rPr>
              <a:t>“…the ESG space providing everything from standards, goals and guidance to company-level assessments. The principal areas include: </a:t>
            </a:r>
          </a:p>
          <a:p>
            <a:pPr algn="l"/>
            <a:r>
              <a:rPr lang="en-CA" dirty="0">
                <a:solidFill>
                  <a:schemeClr val="bg1"/>
                </a:solidFill>
              </a:rPr>
              <a:t>• Standards setters such as Global Reporting Initiative (GRI) and Sustainability Accounting Standards Board (SASB) that publish guidance for voluntary disclosure </a:t>
            </a:r>
          </a:p>
          <a:p>
            <a:pPr algn="l"/>
            <a:r>
              <a:rPr lang="en-CA" dirty="0">
                <a:solidFill>
                  <a:schemeClr val="bg1"/>
                </a:solidFill>
              </a:rPr>
              <a:t>• International goals and guidance, including Sustainable Development Goals (SDGs) and the Task Force on Climate-related Financial Disclosures (TCFD) </a:t>
            </a:r>
          </a:p>
          <a:p>
            <a:pPr algn="l"/>
            <a:r>
              <a:rPr lang="en-CA" dirty="0">
                <a:solidFill>
                  <a:schemeClr val="bg1"/>
                </a:solidFill>
              </a:rPr>
              <a:t>• Disclosure-based sustainability scores, including the Dow Jones Sustainability Index (DJSI) and Carbon Disclosure Project (CDP) that request data from companies via questionnaires </a:t>
            </a:r>
          </a:p>
          <a:p>
            <a:pPr algn="l"/>
            <a:r>
              <a:rPr lang="en-CA" dirty="0">
                <a:solidFill>
                  <a:schemeClr val="bg1"/>
                </a:solidFill>
              </a:rPr>
              <a:t>• Ratings agencies such as S&amp;P, MSCI and Sustainalytics that create assessments of companies based on public and/or private information”</a:t>
            </a:r>
            <a:endParaRPr lang="en-CA" b="0" i="0" dirty="0">
              <a:solidFill>
                <a:schemeClr val="bg1"/>
              </a:solidFill>
              <a:effectLst/>
              <a:latin typeface="Noto Serif JP"/>
            </a:endParaRPr>
          </a:p>
        </p:txBody>
      </p:sp>
    </p:spTree>
    <p:extLst>
      <p:ext uri="{BB962C8B-B14F-4D97-AF65-F5344CB8AC3E}">
        <p14:creationId xmlns:p14="http://schemas.microsoft.com/office/powerpoint/2010/main" val="21923863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753600" cy="5486400"/>
            <a:chOff x="0" y="0"/>
            <a:chExt cx="9753600" cy="5486400"/>
          </a:xfrm>
          <a:solidFill>
            <a:srgbClr val="002060"/>
          </a:solidFill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TextBox 4"/>
          <p:cNvSpPr txBox="1"/>
          <p:nvPr/>
        </p:nvSpPr>
        <p:spPr>
          <a:xfrm rot="21600000">
            <a:off x="364257" y="697688"/>
            <a:ext cx="8908313" cy="42862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3413"/>
              </a:lnSpc>
            </a:pPr>
            <a:r>
              <a:rPr lang="en-US" sz="2625" b="1" i="0" spc="0" dirty="0">
                <a:solidFill>
                  <a:schemeClr val="accent6">
                    <a:lumMod val="50000"/>
                  </a:schemeClr>
                </a:solidFill>
                <a:latin typeface="Poppins"/>
              </a:rPr>
              <a:t>Huge</a:t>
            </a:r>
            <a:r>
              <a:rPr lang="en-US" sz="2625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 </a:t>
            </a:r>
            <a:r>
              <a:rPr lang="en-US" sz="2625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market opportunity</a:t>
            </a:r>
          </a:p>
        </p:txBody>
      </p:sp>
      <p:sp>
        <p:nvSpPr>
          <p:cNvPr id="5" name="TextBox 5"/>
          <p:cNvSpPr txBox="1"/>
          <p:nvPr/>
        </p:nvSpPr>
        <p:spPr>
          <a:xfrm rot="21600000">
            <a:off x="361876" y="380981"/>
            <a:ext cx="4333931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2400" b="1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Market Size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alphaModFix amt="20000"/>
          </a:blip>
          <a:srcRect/>
          <a:stretch>
            <a:fillRect/>
          </a:stretch>
        </p:blipFill>
        <p:spPr>
          <a:xfrm rot="21600000">
            <a:off x="-490538" y="978694"/>
            <a:ext cx="9372600" cy="476964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 rot="21600000">
            <a:off x="8122369" y="1743056"/>
            <a:ext cx="1181156" cy="668987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755"/>
              </a:lnSpc>
            </a:pPr>
            <a:r>
              <a:rPr lang="en-US" sz="1350" b="0" i="0" spc="0" dirty="0">
                <a:solidFill>
                  <a:schemeClr val="bg1"/>
                </a:solidFill>
                <a:latin typeface="Poppins"/>
              </a:rPr>
              <a:t>Partial available market* </a:t>
            </a:r>
          </a:p>
        </p:txBody>
      </p:sp>
      <p:sp>
        <p:nvSpPr>
          <p:cNvPr id="10" name="TextBox 10"/>
          <p:cNvSpPr txBox="1"/>
          <p:nvPr/>
        </p:nvSpPr>
        <p:spPr>
          <a:xfrm rot="21600000">
            <a:off x="5682884" y="1745293"/>
            <a:ext cx="2129154" cy="666750"/>
          </a:xfrm>
          <a:prstGeom prst="rect">
            <a:avLst/>
          </a:prstGeom>
        </p:spPr>
        <p:txBody>
          <a:bodyPr lIns="0" tIns="46800" rIns="0" bIns="0" rtlCol="0" anchor="t"/>
          <a:lstStyle/>
          <a:p>
            <a:pPr algn="r">
              <a:lnSpc>
                <a:spcPts val="5280"/>
              </a:lnSpc>
            </a:pPr>
            <a:r>
              <a:rPr lang="en-US" sz="3300" b="1" i="0" spc="0" dirty="0">
                <a:solidFill>
                  <a:schemeClr val="bg1"/>
                </a:solidFill>
                <a:latin typeface="Poppins"/>
              </a:rPr>
              <a:t>$1.1T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EF04F1-F571-90E3-F5A5-608A1A591321}"/>
              </a:ext>
            </a:extLst>
          </p:cNvPr>
          <p:cNvSpPr txBox="1"/>
          <p:nvPr/>
        </p:nvSpPr>
        <p:spPr>
          <a:xfrm>
            <a:off x="4405243" y="2479939"/>
            <a:ext cx="51481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0" i="0" dirty="0">
                <a:solidFill>
                  <a:schemeClr val="bg1"/>
                </a:solidFill>
                <a:effectLst/>
                <a:latin typeface="HP Simplified" panose="020B0604020204020204" pitchFamily="34" charset="0"/>
              </a:rPr>
              <a:t>The top 14 engineering firms in the world generate $1.10 trillion in revenue as of December 9</a:t>
            </a:r>
            <a:r>
              <a:rPr lang="en-CA" b="0" i="0" baseline="30000" dirty="0">
                <a:solidFill>
                  <a:schemeClr val="bg1"/>
                </a:solidFill>
                <a:effectLst/>
                <a:latin typeface="HP Simplified" panose="020B0604020204020204" pitchFamily="34" charset="0"/>
              </a:rPr>
              <a:t>th</a:t>
            </a:r>
            <a:r>
              <a:rPr lang="en-CA" b="0" i="0" dirty="0">
                <a:solidFill>
                  <a:schemeClr val="bg1"/>
                </a:solidFill>
                <a:effectLst/>
                <a:latin typeface="HP Simplified" panose="020B0604020204020204" pitchFamily="34" charset="0"/>
              </a:rPr>
              <a:t> , 2020.”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26DD8F2-2184-A709-96F4-3CD14AF5AB84}"/>
              </a:ext>
            </a:extLst>
          </p:cNvPr>
          <p:cNvSpPr txBox="1"/>
          <p:nvPr/>
        </p:nvSpPr>
        <p:spPr>
          <a:xfrm>
            <a:off x="4383478" y="3086444"/>
            <a:ext cx="519167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>
                <a:solidFill>
                  <a:schemeClr val="bg1"/>
                </a:solidFill>
              </a:rPr>
              <a:t>SOURCE: https://finance.yahoo.com/news/14-largest-engineering-companies-world-212730095.html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753600" cy="5486400"/>
            <a:chOff x="0" y="0"/>
            <a:chExt cx="9753600" cy="5486400"/>
          </a:xfrm>
          <a:solidFill>
            <a:srgbClr val="002060"/>
          </a:solidFill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TextBox 4"/>
          <p:cNvSpPr txBox="1"/>
          <p:nvPr/>
        </p:nvSpPr>
        <p:spPr>
          <a:xfrm rot="21600000">
            <a:off x="359494" y="359550"/>
            <a:ext cx="4333931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2400" b="1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Strategy</a:t>
            </a:r>
          </a:p>
        </p:txBody>
      </p:sp>
      <p:sp>
        <p:nvSpPr>
          <p:cNvPr id="5" name="TextBox 5"/>
          <p:cNvSpPr txBox="1"/>
          <p:nvPr/>
        </p:nvSpPr>
        <p:spPr>
          <a:xfrm rot="21600000">
            <a:off x="1935956" y="2576513"/>
            <a:ext cx="5822213" cy="1143000"/>
          </a:xfrm>
          <a:prstGeom prst="rect">
            <a:avLst/>
          </a:prstGeom>
        </p:spPr>
        <p:txBody>
          <a:bodyPr lIns="0" tIns="100800" rIns="0" bIns="0" rtlCol="0" anchor="t"/>
          <a:lstStyle/>
          <a:p>
            <a:pPr algn="ctr">
              <a:lnSpc>
                <a:spcPts val="9068"/>
              </a:lnSpc>
            </a:pPr>
            <a:r>
              <a:rPr lang="en-US" sz="6975" b="1" i="0" spc="0" dirty="0">
                <a:solidFill>
                  <a:schemeClr val="accent6">
                    <a:lumMod val="50000"/>
                  </a:schemeClr>
                </a:solidFill>
                <a:latin typeface="Poppins"/>
              </a:rPr>
              <a:t>$250,000</a:t>
            </a:r>
          </a:p>
        </p:txBody>
      </p:sp>
      <p:sp>
        <p:nvSpPr>
          <p:cNvPr id="6" name="TextBox 6"/>
          <p:cNvSpPr txBox="1"/>
          <p:nvPr/>
        </p:nvSpPr>
        <p:spPr>
          <a:xfrm rot="21600000">
            <a:off x="2002631" y="1766888"/>
            <a:ext cx="5822213" cy="876300"/>
          </a:xfrm>
          <a:prstGeom prst="rect">
            <a:avLst/>
          </a:prstGeom>
        </p:spPr>
        <p:txBody>
          <a:bodyPr lIns="0" tIns="75600" rIns="0" bIns="0" rtlCol="0" anchor="t"/>
          <a:lstStyle/>
          <a:p>
            <a:pPr algn="ctr">
              <a:lnSpc>
                <a:spcPts val="6923"/>
              </a:lnSpc>
            </a:pPr>
            <a:r>
              <a:rPr lang="en-US" sz="5325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We are raising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753600" cy="5486400"/>
            <a:chOff x="0" y="0"/>
            <a:chExt cx="9753600" cy="5486400"/>
          </a:xfrm>
          <a:solidFill>
            <a:srgbClr val="002060"/>
          </a:solidFill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TextBox 4"/>
          <p:cNvSpPr txBox="1"/>
          <p:nvPr/>
        </p:nvSpPr>
        <p:spPr>
          <a:xfrm rot="21600000">
            <a:off x="371263" y="1344580"/>
            <a:ext cx="2871844" cy="857250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3413"/>
              </a:lnSpc>
            </a:pPr>
            <a:r>
              <a:rPr lang="en-US" sz="2625" b="1" i="0" spc="0" dirty="0">
                <a:solidFill>
                  <a:schemeClr val="accent6">
                    <a:lumMod val="50000"/>
                  </a:schemeClr>
                </a:solidFill>
                <a:latin typeface="Poppins"/>
              </a:rPr>
              <a:t>Products</a:t>
            </a:r>
            <a:r>
              <a:rPr lang="en-US" sz="2625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 </a:t>
            </a:r>
          </a:p>
          <a:p>
            <a:pPr algn="l">
              <a:lnSpc>
                <a:spcPts val="3413"/>
              </a:lnSpc>
            </a:pPr>
            <a:r>
              <a:rPr lang="en-US" sz="2625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expansion</a:t>
            </a:r>
          </a:p>
        </p:txBody>
      </p:sp>
      <p:sp>
        <p:nvSpPr>
          <p:cNvPr id="5" name="TextBox 5"/>
          <p:cNvSpPr txBox="1"/>
          <p:nvPr/>
        </p:nvSpPr>
        <p:spPr>
          <a:xfrm rot="21600000">
            <a:off x="359494" y="369075"/>
            <a:ext cx="4333931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2400" b="1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Strategy</a:t>
            </a:r>
          </a:p>
        </p:txBody>
      </p:sp>
      <p:sp>
        <p:nvSpPr>
          <p:cNvPr id="6" name="TextBox 6"/>
          <p:cNvSpPr txBox="1"/>
          <p:nvPr/>
        </p:nvSpPr>
        <p:spPr>
          <a:xfrm rot="21600000">
            <a:off x="4588594" y="1843088"/>
            <a:ext cx="1998630" cy="5143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2025"/>
              </a:lnSpc>
            </a:pPr>
            <a:r>
              <a:rPr lang="en-US" sz="1350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Ultra Premium Minimum Viable Product (International)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7474669" y="1843088"/>
            <a:ext cx="1919344" cy="5143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2025"/>
              </a:lnSpc>
            </a:pPr>
            <a:r>
              <a:rPr lang="en-US" sz="1350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Basic Minimum Viable Product (International)</a:t>
            </a:r>
          </a:p>
        </p:txBody>
      </p:sp>
      <p:sp>
        <p:nvSpPr>
          <p:cNvPr id="8" name="TextBox 8"/>
          <p:cNvSpPr txBox="1"/>
          <p:nvPr/>
        </p:nvSpPr>
        <p:spPr>
          <a:xfrm rot="21600000">
            <a:off x="7512863" y="3393872"/>
            <a:ext cx="1919344" cy="5143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2025"/>
              </a:lnSpc>
            </a:pPr>
            <a:r>
              <a:rPr lang="en-US" sz="1350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App enhancements for greater usability</a:t>
            </a:r>
          </a:p>
        </p:txBody>
      </p:sp>
      <p:sp>
        <p:nvSpPr>
          <p:cNvPr id="9" name="TextBox 9"/>
          <p:cNvSpPr txBox="1"/>
          <p:nvPr/>
        </p:nvSpPr>
        <p:spPr>
          <a:xfrm rot="21600000">
            <a:off x="4598214" y="3382122"/>
            <a:ext cx="1919344" cy="5143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2025"/>
              </a:lnSpc>
            </a:pPr>
            <a:r>
              <a:rPr lang="en-US" sz="1350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Premium Minimum Viable Product</a:t>
            </a:r>
            <a:r>
              <a:rPr lang="en-US" sz="135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 (International)</a:t>
            </a:r>
            <a:endParaRPr lang="en-US" sz="1350" b="0" i="0" spc="0" dirty="0">
              <a:solidFill>
                <a:srgbClr val="FFFFFF">
                  <a:alpha val="100000"/>
                </a:srgbClr>
              </a:solidFill>
              <a:latin typeface="Poppins"/>
            </a:endParaRPr>
          </a:p>
        </p:txBody>
      </p:sp>
      <p:sp>
        <p:nvSpPr>
          <p:cNvPr id="10" name="TextBox 10"/>
          <p:cNvSpPr txBox="1"/>
          <p:nvPr/>
        </p:nvSpPr>
        <p:spPr>
          <a:xfrm rot="21600000">
            <a:off x="4588593" y="2610943"/>
            <a:ext cx="1919344" cy="4000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575"/>
              </a:lnSpc>
            </a:pPr>
            <a:r>
              <a:rPr lang="en-US" sz="1050" b="0" i="1" spc="0" dirty="0">
                <a:solidFill>
                  <a:srgbClr val="FFFFFF">
                    <a:alpha val="60000"/>
                  </a:srgbClr>
                </a:solidFill>
                <a:latin typeface="Poppins"/>
              </a:rPr>
              <a:t>Estimated date of</a:t>
            </a:r>
          </a:p>
          <a:p>
            <a:pPr algn="l">
              <a:lnSpc>
                <a:spcPts val="1575"/>
              </a:lnSpc>
            </a:pPr>
            <a:r>
              <a:rPr lang="en-US" sz="1050" b="0" i="1" spc="0" dirty="0">
                <a:solidFill>
                  <a:srgbClr val="FFFFFF">
                    <a:alpha val="60000"/>
                  </a:srgbClr>
                </a:solidFill>
                <a:latin typeface="Poppins"/>
              </a:rPr>
              <a:t>launch: Aug 2026</a:t>
            </a:r>
          </a:p>
        </p:txBody>
      </p:sp>
      <p:sp>
        <p:nvSpPr>
          <p:cNvPr id="11" name="TextBox 11"/>
          <p:cNvSpPr txBox="1"/>
          <p:nvPr/>
        </p:nvSpPr>
        <p:spPr>
          <a:xfrm rot="21600000">
            <a:off x="7474669" y="2443163"/>
            <a:ext cx="1919344" cy="4000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575"/>
              </a:lnSpc>
            </a:pPr>
            <a:r>
              <a:rPr lang="en-US" sz="1050" b="0" i="1" spc="0" dirty="0">
                <a:solidFill>
                  <a:srgbClr val="FFFFFF">
                    <a:alpha val="60000"/>
                  </a:srgbClr>
                </a:solidFill>
                <a:latin typeface="Poppins"/>
              </a:rPr>
              <a:t>Estimated date of</a:t>
            </a:r>
          </a:p>
          <a:p>
            <a:pPr algn="l">
              <a:lnSpc>
                <a:spcPts val="1575"/>
              </a:lnSpc>
            </a:pPr>
            <a:r>
              <a:rPr lang="en-US" sz="1050" b="0" i="1" spc="0" dirty="0">
                <a:solidFill>
                  <a:srgbClr val="FFFFFF">
                    <a:alpha val="60000"/>
                  </a:srgbClr>
                </a:solidFill>
                <a:latin typeface="Poppins"/>
              </a:rPr>
              <a:t>Launch: Aug 2026</a:t>
            </a:r>
          </a:p>
        </p:txBody>
      </p:sp>
      <p:sp>
        <p:nvSpPr>
          <p:cNvPr id="12" name="TextBox 12"/>
          <p:cNvSpPr txBox="1"/>
          <p:nvPr/>
        </p:nvSpPr>
        <p:spPr>
          <a:xfrm rot="21600000">
            <a:off x="7474669" y="4015360"/>
            <a:ext cx="1919344" cy="4000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575"/>
              </a:lnSpc>
            </a:pPr>
            <a:r>
              <a:rPr lang="en-US" sz="1050" b="0" i="1" spc="0" dirty="0">
                <a:solidFill>
                  <a:srgbClr val="FFFFFF">
                    <a:alpha val="60000"/>
                  </a:srgbClr>
                </a:solidFill>
                <a:latin typeface="Poppins"/>
              </a:rPr>
              <a:t>Estimated date of</a:t>
            </a:r>
          </a:p>
          <a:p>
            <a:pPr algn="l">
              <a:lnSpc>
                <a:spcPts val="1575"/>
              </a:lnSpc>
            </a:pPr>
            <a:r>
              <a:rPr lang="en-US" sz="1050" b="0" i="1" spc="0" dirty="0">
                <a:solidFill>
                  <a:srgbClr val="FFFFFF">
                    <a:alpha val="60000"/>
                  </a:srgbClr>
                </a:solidFill>
                <a:latin typeface="Poppins"/>
              </a:rPr>
              <a:t>launch: Ongoing</a:t>
            </a:r>
          </a:p>
        </p:txBody>
      </p:sp>
      <p:sp>
        <p:nvSpPr>
          <p:cNvPr id="13" name="TextBox 13"/>
          <p:cNvSpPr txBox="1"/>
          <p:nvPr/>
        </p:nvSpPr>
        <p:spPr>
          <a:xfrm rot="21600000">
            <a:off x="4667880" y="4191000"/>
            <a:ext cx="1919344" cy="4000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575"/>
              </a:lnSpc>
            </a:pPr>
            <a:r>
              <a:rPr lang="en-US" sz="1050" b="0" i="1" spc="0" dirty="0">
                <a:solidFill>
                  <a:srgbClr val="FFFFFF">
                    <a:alpha val="60000"/>
                  </a:srgbClr>
                </a:solidFill>
                <a:latin typeface="Poppins"/>
              </a:rPr>
              <a:t>Estimated date of</a:t>
            </a:r>
          </a:p>
          <a:p>
            <a:pPr algn="l">
              <a:lnSpc>
                <a:spcPts val="1575"/>
              </a:lnSpc>
            </a:pPr>
            <a:r>
              <a:rPr lang="en-US" sz="1050" b="0" i="1" spc="0" dirty="0">
                <a:solidFill>
                  <a:srgbClr val="FFFFFF">
                    <a:alpha val="60000"/>
                  </a:srgbClr>
                </a:solidFill>
                <a:latin typeface="Poppins"/>
              </a:rPr>
              <a:t>launch: Aug 2026</a:t>
            </a:r>
          </a:p>
        </p:txBody>
      </p:sp>
      <p:grpSp>
        <p:nvGrpSpPr>
          <p:cNvPr id="15" name="Group 15"/>
          <p:cNvGrpSpPr/>
          <p:nvPr/>
        </p:nvGrpSpPr>
        <p:grpSpPr>
          <a:xfrm rot="21600000">
            <a:off x="3824288" y="1847850"/>
            <a:ext cx="600075" cy="600075"/>
            <a:chOff x="3824288" y="1847850"/>
            <a:chExt cx="600075" cy="600075"/>
          </a:xfrm>
          <a:solidFill>
            <a:schemeClr val="accent6">
              <a:lumMod val="50000"/>
            </a:schemeClr>
          </a:solidFill>
        </p:grpSpPr>
        <p:sp>
          <p:nvSpPr>
            <p:cNvPr id="14" name="Freeform 14"/>
            <p:cNvSpPr/>
            <p:nvPr/>
          </p:nvSpPr>
          <p:spPr>
            <a:xfrm>
              <a:off x="3824288" y="1847850"/>
              <a:ext cx="600075" cy="60007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7" name="Group 17"/>
          <p:cNvGrpSpPr/>
          <p:nvPr/>
        </p:nvGrpSpPr>
        <p:grpSpPr>
          <a:xfrm rot="21600000">
            <a:off x="3982938" y="1957388"/>
            <a:ext cx="282773" cy="381000"/>
            <a:chOff x="3982938" y="1957388"/>
            <a:chExt cx="282773" cy="381000"/>
          </a:xfrm>
        </p:grpSpPr>
        <p:sp>
          <p:nvSpPr>
            <p:cNvPr id="16" name="Freeform 16"/>
            <p:cNvSpPr/>
            <p:nvPr/>
          </p:nvSpPr>
          <p:spPr>
            <a:xfrm>
              <a:off x="3982938" y="1957388"/>
              <a:ext cx="282773" cy="381000"/>
            </a:xfrm>
            <a:custGeom>
              <a:avLst/>
              <a:gdLst/>
              <a:ahLst/>
              <a:cxnLst/>
              <a:rect l="0" t="0" r="0" b="0"/>
              <a:pathLst>
                <a:path w="225141" h="302895">
                  <a:moveTo>
                    <a:pt x="191853" y="204416"/>
                  </a:moveTo>
                  <a:lnTo>
                    <a:pt x="191853" y="193481"/>
                  </a:lnTo>
                  <a:cubicBezTo>
                    <a:pt x="219742" y="177832"/>
                    <a:pt x="232639" y="143608"/>
                    <a:pt x="220675" y="112986"/>
                  </a:cubicBezTo>
                  <a:cubicBezTo>
                    <a:pt x="215017" y="98527"/>
                    <a:pt x="204673" y="87154"/>
                    <a:pt x="191843" y="79962"/>
                  </a:cubicBezTo>
                  <a:lnTo>
                    <a:pt x="191843" y="5048"/>
                  </a:lnTo>
                  <a:cubicBezTo>
                    <a:pt x="191843" y="2257"/>
                    <a:pt x="189586" y="0"/>
                    <a:pt x="186795" y="0"/>
                  </a:cubicBezTo>
                  <a:lnTo>
                    <a:pt x="47577" y="0"/>
                  </a:lnTo>
                  <a:cubicBezTo>
                    <a:pt x="45977" y="0"/>
                    <a:pt x="44472" y="762"/>
                    <a:pt x="43520" y="2048"/>
                  </a:cubicBezTo>
                  <a:lnTo>
                    <a:pt x="991" y="59636"/>
                  </a:lnTo>
                  <a:cubicBezTo>
                    <a:pt x="343" y="60503"/>
                    <a:pt x="0" y="61560"/>
                    <a:pt x="0" y="62636"/>
                  </a:cubicBezTo>
                  <a:lnTo>
                    <a:pt x="0" y="297847"/>
                  </a:lnTo>
                  <a:cubicBezTo>
                    <a:pt x="0" y="300638"/>
                    <a:pt x="2257" y="302895"/>
                    <a:pt x="5048" y="302895"/>
                  </a:cubicBezTo>
                  <a:lnTo>
                    <a:pt x="186795" y="302895"/>
                  </a:lnTo>
                  <a:cubicBezTo>
                    <a:pt x="189586" y="302895"/>
                    <a:pt x="191843" y="300638"/>
                    <a:pt x="191853" y="297847"/>
                  </a:cubicBezTo>
                  <a:lnTo>
                    <a:pt x="191853" y="232162"/>
                  </a:lnTo>
                  <a:lnTo>
                    <a:pt x="214674" y="290560"/>
                  </a:lnTo>
                  <a:cubicBezTo>
                    <a:pt x="215455" y="292551"/>
                    <a:pt x="217360" y="293761"/>
                    <a:pt x="219380" y="293761"/>
                  </a:cubicBezTo>
                  <a:cubicBezTo>
                    <a:pt x="219989" y="293761"/>
                    <a:pt x="220618" y="293665"/>
                    <a:pt x="221199" y="293408"/>
                  </a:cubicBezTo>
                  <a:cubicBezTo>
                    <a:pt x="223818" y="292398"/>
                    <a:pt x="225085" y="289465"/>
                    <a:pt x="224085" y="286864"/>
                  </a:cubicBezTo>
                  <a:lnTo>
                    <a:pt x="191853" y="204416"/>
                  </a:lnTo>
                  <a:close/>
                  <a:moveTo>
                    <a:pt x="211284" y="116653"/>
                  </a:moveTo>
                  <a:cubicBezTo>
                    <a:pt x="222333" y="144932"/>
                    <a:pt x="208321" y="176927"/>
                    <a:pt x="180070" y="187995"/>
                  </a:cubicBezTo>
                  <a:cubicBezTo>
                    <a:pt x="180051" y="188004"/>
                    <a:pt x="180042" y="188004"/>
                    <a:pt x="180032" y="188004"/>
                  </a:cubicBezTo>
                  <a:cubicBezTo>
                    <a:pt x="180022" y="188004"/>
                    <a:pt x="180013" y="188014"/>
                    <a:pt x="180003" y="188023"/>
                  </a:cubicBezTo>
                  <a:cubicBezTo>
                    <a:pt x="173574" y="190538"/>
                    <a:pt x="166840" y="191795"/>
                    <a:pt x="159991" y="191795"/>
                  </a:cubicBezTo>
                  <a:cubicBezTo>
                    <a:pt x="137141" y="191795"/>
                    <a:pt x="116996" y="178051"/>
                    <a:pt x="108671" y="156762"/>
                  </a:cubicBezTo>
                  <a:cubicBezTo>
                    <a:pt x="103318" y="143056"/>
                    <a:pt x="103613" y="128073"/>
                    <a:pt x="109518" y="114605"/>
                  </a:cubicBezTo>
                  <a:cubicBezTo>
                    <a:pt x="115414" y="101127"/>
                    <a:pt x="126216" y="90764"/>
                    <a:pt x="139932" y="85411"/>
                  </a:cubicBezTo>
                  <a:cubicBezTo>
                    <a:pt x="146361" y="82896"/>
                    <a:pt x="153114" y="81620"/>
                    <a:pt x="159972" y="81620"/>
                  </a:cubicBezTo>
                  <a:cubicBezTo>
                    <a:pt x="182823" y="81629"/>
                    <a:pt x="202959" y="95374"/>
                    <a:pt x="211284" y="116653"/>
                  </a:cubicBezTo>
                  <a:close/>
                  <a:moveTo>
                    <a:pt x="50121" y="10096"/>
                  </a:moveTo>
                  <a:lnTo>
                    <a:pt x="50482" y="10096"/>
                  </a:lnTo>
                  <a:cubicBezTo>
                    <a:pt x="50482" y="10096"/>
                    <a:pt x="50482" y="10096"/>
                    <a:pt x="50482" y="10106"/>
                  </a:cubicBezTo>
                  <a:lnTo>
                    <a:pt x="50482" y="60589"/>
                  </a:lnTo>
                  <a:lnTo>
                    <a:pt x="12830" y="60589"/>
                  </a:lnTo>
                  <a:lnTo>
                    <a:pt x="50121" y="10096"/>
                  </a:lnTo>
                  <a:close/>
                  <a:moveTo>
                    <a:pt x="181747" y="292798"/>
                  </a:moveTo>
                  <a:lnTo>
                    <a:pt x="10096" y="292798"/>
                  </a:lnTo>
                  <a:lnTo>
                    <a:pt x="10096" y="70685"/>
                  </a:lnTo>
                  <a:lnTo>
                    <a:pt x="55531" y="70685"/>
                  </a:lnTo>
                  <a:cubicBezTo>
                    <a:pt x="58322" y="70685"/>
                    <a:pt x="60579" y="68418"/>
                    <a:pt x="60579" y="65637"/>
                  </a:cubicBezTo>
                  <a:lnTo>
                    <a:pt x="60579" y="10106"/>
                  </a:lnTo>
                  <a:cubicBezTo>
                    <a:pt x="60579" y="10106"/>
                    <a:pt x="60579" y="10106"/>
                    <a:pt x="60579" y="10096"/>
                  </a:cubicBezTo>
                  <a:lnTo>
                    <a:pt x="181737" y="10096"/>
                  </a:lnTo>
                  <a:lnTo>
                    <a:pt x="181737" y="75343"/>
                  </a:lnTo>
                  <a:cubicBezTo>
                    <a:pt x="174879" y="72933"/>
                    <a:pt x="167592" y="71523"/>
                    <a:pt x="159982" y="71523"/>
                  </a:cubicBezTo>
                  <a:cubicBezTo>
                    <a:pt x="151848" y="71523"/>
                    <a:pt x="143885" y="73038"/>
                    <a:pt x="136246" y="76019"/>
                  </a:cubicBezTo>
                  <a:cubicBezTo>
                    <a:pt x="123473" y="81010"/>
                    <a:pt x="112881" y="89725"/>
                    <a:pt x="105527" y="100965"/>
                  </a:cubicBezTo>
                  <a:lnTo>
                    <a:pt x="60579" y="100965"/>
                  </a:lnTo>
                  <a:lnTo>
                    <a:pt x="60579" y="100975"/>
                  </a:lnTo>
                  <a:lnTo>
                    <a:pt x="30289" y="100975"/>
                  </a:lnTo>
                  <a:cubicBezTo>
                    <a:pt x="27499" y="100975"/>
                    <a:pt x="25241" y="103232"/>
                    <a:pt x="25241" y="106023"/>
                  </a:cubicBezTo>
                  <a:cubicBezTo>
                    <a:pt x="25241" y="108814"/>
                    <a:pt x="27499" y="111061"/>
                    <a:pt x="30289" y="111061"/>
                  </a:cubicBezTo>
                  <a:lnTo>
                    <a:pt x="60579" y="111061"/>
                  </a:lnTo>
                  <a:lnTo>
                    <a:pt x="80772" y="111061"/>
                  </a:lnTo>
                  <a:lnTo>
                    <a:pt x="100070" y="111061"/>
                  </a:lnTo>
                  <a:cubicBezTo>
                    <a:pt x="95917" y="120767"/>
                    <a:pt x="94193" y="131102"/>
                    <a:pt x="94936" y="141351"/>
                  </a:cubicBezTo>
                  <a:lnTo>
                    <a:pt x="60579" y="141351"/>
                  </a:lnTo>
                  <a:lnTo>
                    <a:pt x="60579" y="141361"/>
                  </a:lnTo>
                  <a:lnTo>
                    <a:pt x="30289" y="141361"/>
                  </a:lnTo>
                  <a:cubicBezTo>
                    <a:pt x="27499" y="141361"/>
                    <a:pt x="25241" y="143608"/>
                    <a:pt x="25241" y="146399"/>
                  </a:cubicBezTo>
                  <a:cubicBezTo>
                    <a:pt x="25241" y="149190"/>
                    <a:pt x="27499" y="151447"/>
                    <a:pt x="30289" y="151447"/>
                  </a:cubicBezTo>
                  <a:lnTo>
                    <a:pt x="60579" y="151447"/>
                  </a:lnTo>
                  <a:lnTo>
                    <a:pt x="80772" y="151447"/>
                  </a:lnTo>
                  <a:lnTo>
                    <a:pt x="96536" y="151447"/>
                  </a:lnTo>
                  <a:cubicBezTo>
                    <a:pt x="97250" y="154476"/>
                    <a:pt x="98098" y="157496"/>
                    <a:pt x="99260" y="160449"/>
                  </a:cubicBezTo>
                  <a:cubicBezTo>
                    <a:pt x="102584" y="168945"/>
                    <a:pt x="107604" y="176308"/>
                    <a:pt x="113700" y="182489"/>
                  </a:cubicBezTo>
                  <a:lnTo>
                    <a:pt x="26899" y="182489"/>
                  </a:lnTo>
                  <a:cubicBezTo>
                    <a:pt x="24108" y="182489"/>
                    <a:pt x="21850" y="184747"/>
                    <a:pt x="21850" y="187538"/>
                  </a:cubicBezTo>
                  <a:cubicBezTo>
                    <a:pt x="21850" y="190329"/>
                    <a:pt x="24108" y="192586"/>
                    <a:pt x="26899" y="192586"/>
                  </a:cubicBezTo>
                  <a:lnTo>
                    <a:pt x="126606" y="192586"/>
                  </a:lnTo>
                  <a:cubicBezTo>
                    <a:pt x="136465" y="198463"/>
                    <a:pt x="147857" y="201892"/>
                    <a:pt x="159982" y="201892"/>
                  </a:cubicBezTo>
                  <a:cubicBezTo>
                    <a:pt x="166421" y="201892"/>
                    <a:pt x="172764" y="200901"/>
                    <a:pt x="178908" y="199025"/>
                  </a:cubicBezTo>
                  <a:lnTo>
                    <a:pt x="181747" y="206283"/>
                  </a:lnTo>
                  <a:lnTo>
                    <a:pt x="181747" y="292798"/>
                  </a:lnTo>
                  <a:close/>
                  <a:moveTo>
                    <a:pt x="131264" y="116119"/>
                  </a:moveTo>
                  <a:lnTo>
                    <a:pt x="131264" y="156505"/>
                  </a:lnTo>
                  <a:cubicBezTo>
                    <a:pt x="131264" y="159296"/>
                    <a:pt x="133521" y="161544"/>
                    <a:pt x="136312" y="161544"/>
                  </a:cubicBezTo>
                  <a:lnTo>
                    <a:pt x="186795" y="161544"/>
                  </a:lnTo>
                  <a:cubicBezTo>
                    <a:pt x="189586" y="161544"/>
                    <a:pt x="191843" y="159287"/>
                    <a:pt x="191843" y="156505"/>
                  </a:cubicBezTo>
                  <a:lnTo>
                    <a:pt x="191843" y="116119"/>
                  </a:lnTo>
                  <a:cubicBezTo>
                    <a:pt x="191843" y="113328"/>
                    <a:pt x="189586" y="111071"/>
                    <a:pt x="186795" y="111071"/>
                  </a:cubicBezTo>
                  <a:lnTo>
                    <a:pt x="136312" y="111071"/>
                  </a:lnTo>
                  <a:cubicBezTo>
                    <a:pt x="133521" y="111071"/>
                    <a:pt x="131264" y="113328"/>
                    <a:pt x="131264" y="116119"/>
                  </a:cubicBezTo>
                  <a:close/>
                  <a:moveTo>
                    <a:pt x="141351" y="121158"/>
                  </a:moveTo>
                  <a:lnTo>
                    <a:pt x="181727" y="121158"/>
                  </a:lnTo>
                  <a:lnTo>
                    <a:pt x="181727" y="151447"/>
                  </a:lnTo>
                  <a:lnTo>
                    <a:pt x="141351" y="151447"/>
                  </a:lnTo>
                  <a:lnTo>
                    <a:pt x="141351" y="121158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8" name="TextBox 18"/>
          <p:cNvSpPr txBox="1"/>
          <p:nvPr/>
        </p:nvSpPr>
        <p:spPr>
          <a:xfrm rot="21600000">
            <a:off x="185855" y="2248446"/>
            <a:ext cx="3680216" cy="18002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marL="285750" indent="-285750" algn="l">
              <a:lnSpc>
                <a:spcPts val="2025"/>
              </a:lnSpc>
              <a:buFont typeface="Arial" panose="020B0604020202020204" pitchFamily="34" charset="0"/>
              <a:buChar char="•"/>
            </a:pPr>
            <a:r>
              <a:rPr lang="en-US" sz="1350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The expansion plan </a:t>
            </a:r>
            <a:r>
              <a:rPr lang="en-US" sz="135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starts with creating a </a:t>
            </a:r>
            <a:r>
              <a:rPr lang="en-US" sz="1350" b="1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Basic</a:t>
            </a:r>
            <a:r>
              <a:rPr lang="en-US" sz="135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 usable app for customers exposed to pollutants from the design of a GHG-emitting facility.</a:t>
            </a:r>
          </a:p>
          <a:p>
            <a:pPr marL="285750" indent="-285750" algn="l">
              <a:lnSpc>
                <a:spcPts val="2025"/>
              </a:lnSpc>
              <a:buFont typeface="Arial" panose="020B0604020202020204" pitchFamily="34" charset="0"/>
              <a:buChar char="•"/>
            </a:pPr>
            <a:r>
              <a:rPr lang="en-US" sz="1350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The next step involves creating a </a:t>
            </a:r>
            <a:r>
              <a:rPr lang="en-US" sz="1350" b="1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Premium </a:t>
            </a:r>
            <a:r>
              <a:rPr lang="en-US" sz="1350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app for help businesses with information where pollution is not-critical to operations (e.g. realty firms, law firms, supplement stores).</a:t>
            </a:r>
          </a:p>
          <a:p>
            <a:pPr marL="285750" indent="-285750" algn="l">
              <a:lnSpc>
                <a:spcPts val="2025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The last step involves creating an </a:t>
            </a:r>
            <a:r>
              <a:rPr lang="en-US" sz="1350" b="1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Ultra Premium </a:t>
            </a:r>
            <a:r>
              <a:rPr lang="en-US" sz="135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app where pollution is critical to operations (e.g. engineering firms).</a:t>
            </a:r>
            <a:endParaRPr lang="en-US" sz="1350" b="0" i="0" spc="0" dirty="0">
              <a:solidFill>
                <a:srgbClr val="FFFFFF">
                  <a:alpha val="100000"/>
                </a:srgbClr>
              </a:solidFill>
              <a:latin typeface="Poppins"/>
            </a:endParaRPr>
          </a:p>
        </p:txBody>
      </p:sp>
      <p:grpSp>
        <p:nvGrpSpPr>
          <p:cNvPr id="20" name="Group 20"/>
          <p:cNvGrpSpPr/>
          <p:nvPr/>
        </p:nvGrpSpPr>
        <p:grpSpPr>
          <a:xfrm rot="21600000">
            <a:off x="6710363" y="1847850"/>
            <a:ext cx="600075" cy="600075"/>
            <a:chOff x="6710363" y="1847850"/>
            <a:chExt cx="600075" cy="600075"/>
          </a:xfrm>
          <a:solidFill>
            <a:schemeClr val="accent6">
              <a:lumMod val="50000"/>
            </a:schemeClr>
          </a:solidFill>
        </p:grpSpPr>
        <p:sp>
          <p:nvSpPr>
            <p:cNvPr id="19" name="Freeform 19"/>
            <p:cNvSpPr/>
            <p:nvPr/>
          </p:nvSpPr>
          <p:spPr>
            <a:xfrm>
              <a:off x="6710363" y="1847850"/>
              <a:ext cx="600075" cy="60007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2" name="Group 22"/>
          <p:cNvGrpSpPr/>
          <p:nvPr/>
        </p:nvGrpSpPr>
        <p:grpSpPr>
          <a:xfrm rot="21600000">
            <a:off x="6824663" y="1947863"/>
            <a:ext cx="362636" cy="314474"/>
            <a:chOff x="6824663" y="1947863"/>
            <a:chExt cx="362636" cy="314474"/>
          </a:xfrm>
        </p:grpSpPr>
        <p:sp>
          <p:nvSpPr>
            <p:cNvPr id="21" name="Freeform 21"/>
            <p:cNvSpPr/>
            <p:nvPr/>
          </p:nvSpPr>
          <p:spPr>
            <a:xfrm>
              <a:off x="6824663" y="1947863"/>
              <a:ext cx="362636" cy="314474"/>
            </a:xfrm>
            <a:custGeom>
              <a:avLst/>
              <a:gdLst/>
              <a:ahLst/>
              <a:cxnLst/>
              <a:rect l="0" t="0" r="0" b="0"/>
              <a:pathLst>
                <a:path w="302885" h="261680">
                  <a:moveTo>
                    <a:pt x="299018" y="100279"/>
                  </a:moveTo>
                  <a:lnTo>
                    <a:pt x="233934" y="84449"/>
                  </a:lnTo>
                  <a:cubicBezTo>
                    <a:pt x="236115" y="77114"/>
                    <a:pt x="237515" y="69475"/>
                    <a:pt x="237515" y="61531"/>
                  </a:cubicBezTo>
                  <a:cubicBezTo>
                    <a:pt x="237515" y="27022"/>
                    <a:pt x="210417" y="0"/>
                    <a:pt x="175812" y="0"/>
                  </a:cubicBezTo>
                  <a:cubicBezTo>
                    <a:pt x="141189" y="0"/>
                    <a:pt x="114100" y="27022"/>
                    <a:pt x="114100" y="61531"/>
                  </a:cubicBezTo>
                  <a:cubicBezTo>
                    <a:pt x="114100" y="72666"/>
                    <a:pt x="116719" y="83248"/>
                    <a:pt x="120720" y="93116"/>
                  </a:cubicBezTo>
                  <a:lnTo>
                    <a:pt x="92821" y="99955"/>
                  </a:lnTo>
                  <a:lnTo>
                    <a:pt x="6448" y="75095"/>
                  </a:lnTo>
                  <a:cubicBezTo>
                    <a:pt x="4915" y="74676"/>
                    <a:pt x="3277" y="74943"/>
                    <a:pt x="2010" y="75905"/>
                  </a:cubicBezTo>
                  <a:cubicBezTo>
                    <a:pt x="752" y="76876"/>
                    <a:pt x="0" y="78362"/>
                    <a:pt x="0" y="79953"/>
                  </a:cubicBezTo>
                  <a:lnTo>
                    <a:pt x="0" y="231391"/>
                  </a:lnTo>
                  <a:cubicBezTo>
                    <a:pt x="0" y="233639"/>
                    <a:pt x="1495" y="235629"/>
                    <a:pt x="3658" y="236249"/>
                  </a:cubicBezTo>
                  <a:lnTo>
                    <a:pt x="92307" y="261480"/>
                  </a:lnTo>
                  <a:cubicBezTo>
                    <a:pt x="93164" y="261728"/>
                    <a:pt x="94031" y="261728"/>
                    <a:pt x="94907" y="261547"/>
                  </a:cubicBezTo>
                  <a:lnTo>
                    <a:pt x="95069" y="261509"/>
                  </a:lnTo>
                  <a:cubicBezTo>
                    <a:pt x="95355" y="261556"/>
                    <a:pt x="95612" y="261680"/>
                    <a:pt x="95917" y="261680"/>
                  </a:cubicBezTo>
                  <a:cubicBezTo>
                    <a:pt x="97098" y="261680"/>
                    <a:pt x="98146" y="261214"/>
                    <a:pt x="99012" y="260528"/>
                  </a:cubicBezTo>
                  <a:lnTo>
                    <a:pt x="194948" y="236582"/>
                  </a:lnTo>
                  <a:lnTo>
                    <a:pt x="296656" y="261547"/>
                  </a:lnTo>
                  <a:lnTo>
                    <a:pt x="297856" y="261680"/>
                  </a:lnTo>
                  <a:cubicBezTo>
                    <a:pt x="298961" y="261680"/>
                    <a:pt x="300057" y="261309"/>
                    <a:pt x="300952" y="260623"/>
                  </a:cubicBezTo>
                  <a:cubicBezTo>
                    <a:pt x="302181" y="259651"/>
                    <a:pt x="302885" y="258185"/>
                    <a:pt x="302885" y="256642"/>
                  </a:cubicBezTo>
                  <a:lnTo>
                    <a:pt x="302885" y="105185"/>
                  </a:lnTo>
                  <a:cubicBezTo>
                    <a:pt x="302876" y="102860"/>
                    <a:pt x="301276" y="100832"/>
                    <a:pt x="299018" y="100279"/>
                  </a:cubicBezTo>
                  <a:close/>
                  <a:moveTo>
                    <a:pt x="175803" y="10106"/>
                  </a:moveTo>
                  <a:cubicBezTo>
                    <a:pt x="204749" y="10106"/>
                    <a:pt x="227409" y="32699"/>
                    <a:pt x="227409" y="61531"/>
                  </a:cubicBezTo>
                  <a:cubicBezTo>
                    <a:pt x="227409" y="102422"/>
                    <a:pt x="187176" y="137693"/>
                    <a:pt x="175803" y="146856"/>
                  </a:cubicBezTo>
                  <a:cubicBezTo>
                    <a:pt x="164421" y="137703"/>
                    <a:pt x="124206" y="102499"/>
                    <a:pt x="124206" y="61531"/>
                  </a:cubicBezTo>
                  <a:cubicBezTo>
                    <a:pt x="124196" y="32699"/>
                    <a:pt x="146856" y="10106"/>
                    <a:pt x="175803" y="10106"/>
                  </a:cubicBezTo>
                  <a:close/>
                  <a:moveTo>
                    <a:pt x="172831" y="157334"/>
                  </a:moveTo>
                  <a:cubicBezTo>
                    <a:pt x="173707" y="157963"/>
                    <a:pt x="174765" y="158286"/>
                    <a:pt x="175803" y="158286"/>
                  </a:cubicBezTo>
                  <a:cubicBezTo>
                    <a:pt x="176822" y="158286"/>
                    <a:pt x="177870" y="157972"/>
                    <a:pt x="178775" y="157334"/>
                  </a:cubicBezTo>
                  <a:cubicBezTo>
                    <a:pt x="179470" y="156829"/>
                    <a:pt x="184766" y="152895"/>
                    <a:pt x="191833" y="146418"/>
                  </a:cubicBezTo>
                  <a:lnTo>
                    <a:pt x="191833" y="226971"/>
                  </a:lnTo>
                  <a:lnTo>
                    <a:pt x="100965" y="249622"/>
                  </a:lnTo>
                  <a:lnTo>
                    <a:pt x="100965" y="108366"/>
                  </a:lnTo>
                  <a:lnTo>
                    <a:pt x="125035" y="102460"/>
                  </a:lnTo>
                  <a:cubicBezTo>
                    <a:pt x="141532" y="134188"/>
                    <a:pt x="171107" y="156077"/>
                    <a:pt x="172831" y="157334"/>
                  </a:cubicBezTo>
                  <a:close/>
                  <a:moveTo>
                    <a:pt x="10096" y="86658"/>
                  </a:moveTo>
                  <a:lnTo>
                    <a:pt x="90868" y="109909"/>
                  </a:lnTo>
                  <a:lnTo>
                    <a:pt x="90868" y="250584"/>
                  </a:lnTo>
                  <a:lnTo>
                    <a:pt x="10096" y="227581"/>
                  </a:lnTo>
                  <a:lnTo>
                    <a:pt x="10096" y="86658"/>
                  </a:lnTo>
                  <a:close/>
                  <a:moveTo>
                    <a:pt x="292789" y="250203"/>
                  </a:moveTo>
                  <a:lnTo>
                    <a:pt x="201930" y="227914"/>
                  </a:lnTo>
                  <a:lnTo>
                    <a:pt x="201930" y="136436"/>
                  </a:lnTo>
                  <a:cubicBezTo>
                    <a:pt x="212227" y="125530"/>
                    <a:pt x="223466" y="110938"/>
                    <a:pt x="230515" y="94021"/>
                  </a:cubicBezTo>
                  <a:lnTo>
                    <a:pt x="292789" y="109147"/>
                  </a:lnTo>
                  <a:lnTo>
                    <a:pt x="292789" y="250203"/>
                  </a:lnTo>
                  <a:close/>
                  <a:moveTo>
                    <a:pt x="199787" y="61379"/>
                  </a:moveTo>
                  <a:cubicBezTo>
                    <a:pt x="199787" y="48158"/>
                    <a:pt x="189005" y="37395"/>
                    <a:pt x="175793" y="37395"/>
                  </a:cubicBezTo>
                  <a:cubicBezTo>
                    <a:pt x="162554" y="37395"/>
                    <a:pt x="151809" y="48158"/>
                    <a:pt x="151809" y="61379"/>
                  </a:cubicBezTo>
                  <a:cubicBezTo>
                    <a:pt x="151809" y="74609"/>
                    <a:pt x="162554" y="85363"/>
                    <a:pt x="175793" y="85363"/>
                  </a:cubicBezTo>
                  <a:cubicBezTo>
                    <a:pt x="189005" y="85363"/>
                    <a:pt x="199777" y="74609"/>
                    <a:pt x="199787" y="61379"/>
                  </a:cubicBezTo>
                  <a:close/>
                  <a:moveTo>
                    <a:pt x="161925" y="61379"/>
                  </a:moveTo>
                  <a:cubicBezTo>
                    <a:pt x="161925" y="53731"/>
                    <a:pt x="168145" y="47501"/>
                    <a:pt x="175803" y="47501"/>
                  </a:cubicBezTo>
                  <a:cubicBezTo>
                    <a:pt x="183451" y="47501"/>
                    <a:pt x="189681" y="53740"/>
                    <a:pt x="189681" y="61379"/>
                  </a:cubicBezTo>
                  <a:cubicBezTo>
                    <a:pt x="189681" y="69037"/>
                    <a:pt x="183471" y="75267"/>
                    <a:pt x="175803" y="75267"/>
                  </a:cubicBezTo>
                  <a:cubicBezTo>
                    <a:pt x="168145" y="75267"/>
                    <a:pt x="161925" y="69037"/>
                    <a:pt x="161925" y="61379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4" name="Group 24"/>
          <p:cNvGrpSpPr/>
          <p:nvPr/>
        </p:nvGrpSpPr>
        <p:grpSpPr>
          <a:xfrm rot="21600000">
            <a:off x="3824288" y="3390900"/>
            <a:ext cx="600075" cy="600075"/>
            <a:chOff x="3824288" y="3390900"/>
            <a:chExt cx="600075" cy="600075"/>
          </a:xfrm>
          <a:solidFill>
            <a:schemeClr val="accent6">
              <a:lumMod val="50000"/>
            </a:schemeClr>
          </a:solidFill>
        </p:grpSpPr>
        <p:sp>
          <p:nvSpPr>
            <p:cNvPr id="23" name="Freeform 23"/>
            <p:cNvSpPr/>
            <p:nvPr/>
          </p:nvSpPr>
          <p:spPr>
            <a:xfrm>
              <a:off x="3824288" y="3390900"/>
              <a:ext cx="600075" cy="60007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6" name="Group 26"/>
          <p:cNvGrpSpPr/>
          <p:nvPr/>
        </p:nvGrpSpPr>
        <p:grpSpPr>
          <a:xfrm rot="21600000">
            <a:off x="3994658" y="3495675"/>
            <a:ext cx="259333" cy="390525"/>
            <a:chOff x="3994658" y="3495675"/>
            <a:chExt cx="259333" cy="390525"/>
          </a:xfrm>
        </p:grpSpPr>
        <p:sp>
          <p:nvSpPr>
            <p:cNvPr id="25" name="Freeform 25"/>
            <p:cNvSpPr/>
            <p:nvPr/>
          </p:nvSpPr>
          <p:spPr>
            <a:xfrm>
              <a:off x="3994658" y="3495675"/>
              <a:ext cx="259333" cy="390525"/>
            </a:xfrm>
            <a:custGeom>
              <a:avLst/>
              <a:gdLst/>
              <a:ahLst/>
              <a:cxnLst/>
              <a:rect l="0" t="0" r="0" b="0"/>
              <a:pathLst>
                <a:path w="201911" h="302895">
                  <a:moveTo>
                    <a:pt x="196872" y="40386"/>
                  </a:moveTo>
                  <a:lnTo>
                    <a:pt x="161525" y="40386"/>
                  </a:lnTo>
                  <a:lnTo>
                    <a:pt x="161525" y="29508"/>
                  </a:lnTo>
                  <a:cubicBezTo>
                    <a:pt x="161525" y="19879"/>
                    <a:pt x="149095" y="10106"/>
                    <a:pt x="140160" y="10106"/>
                  </a:cubicBezTo>
                  <a:lnTo>
                    <a:pt x="112547" y="10106"/>
                  </a:lnTo>
                  <a:cubicBezTo>
                    <a:pt x="111195" y="810"/>
                    <a:pt x="105699" y="0"/>
                    <a:pt x="98355" y="0"/>
                  </a:cubicBezTo>
                  <a:lnTo>
                    <a:pt x="96784" y="0"/>
                  </a:lnTo>
                  <a:cubicBezTo>
                    <a:pt x="90840" y="0"/>
                    <a:pt x="82991" y="0"/>
                    <a:pt x="81105" y="10096"/>
                  </a:cubicBezTo>
                  <a:lnTo>
                    <a:pt x="53397" y="10096"/>
                  </a:lnTo>
                  <a:cubicBezTo>
                    <a:pt x="49482" y="10096"/>
                    <a:pt x="40386" y="11982"/>
                    <a:pt x="40386" y="29499"/>
                  </a:cubicBezTo>
                  <a:lnTo>
                    <a:pt x="40386" y="40386"/>
                  </a:lnTo>
                  <a:lnTo>
                    <a:pt x="5039" y="40386"/>
                  </a:lnTo>
                  <a:cubicBezTo>
                    <a:pt x="2257" y="40386"/>
                    <a:pt x="0" y="42643"/>
                    <a:pt x="0" y="45434"/>
                  </a:cubicBezTo>
                  <a:lnTo>
                    <a:pt x="0" y="297847"/>
                  </a:lnTo>
                  <a:cubicBezTo>
                    <a:pt x="0" y="300638"/>
                    <a:pt x="2257" y="302895"/>
                    <a:pt x="5039" y="302895"/>
                  </a:cubicBezTo>
                  <a:lnTo>
                    <a:pt x="196872" y="302895"/>
                  </a:lnTo>
                  <a:cubicBezTo>
                    <a:pt x="199663" y="302895"/>
                    <a:pt x="201911" y="300638"/>
                    <a:pt x="201911" y="297847"/>
                  </a:cubicBezTo>
                  <a:lnTo>
                    <a:pt x="201911" y="45434"/>
                  </a:lnTo>
                  <a:cubicBezTo>
                    <a:pt x="201920" y="42643"/>
                    <a:pt x="199663" y="40386"/>
                    <a:pt x="196872" y="40386"/>
                  </a:cubicBezTo>
                  <a:close/>
                  <a:moveTo>
                    <a:pt x="50473" y="29499"/>
                  </a:moveTo>
                  <a:cubicBezTo>
                    <a:pt x="50473" y="26032"/>
                    <a:pt x="51092" y="20183"/>
                    <a:pt x="53397" y="20183"/>
                  </a:cubicBezTo>
                  <a:lnTo>
                    <a:pt x="85744" y="20183"/>
                  </a:lnTo>
                  <a:cubicBezTo>
                    <a:pt x="88535" y="20183"/>
                    <a:pt x="90783" y="17936"/>
                    <a:pt x="90783" y="15145"/>
                  </a:cubicBezTo>
                  <a:cubicBezTo>
                    <a:pt x="90783" y="11344"/>
                    <a:pt x="91450" y="10506"/>
                    <a:pt x="91450" y="10506"/>
                  </a:cubicBezTo>
                  <a:cubicBezTo>
                    <a:pt x="92069" y="10096"/>
                    <a:pt x="94907" y="10096"/>
                    <a:pt x="96784" y="10096"/>
                  </a:cubicBezTo>
                  <a:lnTo>
                    <a:pt x="98355" y="10096"/>
                  </a:lnTo>
                  <a:cubicBezTo>
                    <a:pt x="100022" y="10096"/>
                    <a:pt x="102108" y="10096"/>
                    <a:pt x="102222" y="9925"/>
                  </a:cubicBezTo>
                  <a:cubicBezTo>
                    <a:pt x="102279" y="10020"/>
                    <a:pt x="102765" y="11001"/>
                    <a:pt x="102765" y="15145"/>
                  </a:cubicBezTo>
                  <a:cubicBezTo>
                    <a:pt x="102765" y="17936"/>
                    <a:pt x="105023" y="20183"/>
                    <a:pt x="107823" y="20183"/>
                  </a:cubicBezTo>
                  <a:lnTo>
                    <a:pt x="140170" y="20183"/>
                  </a:lnTo>
                  <a:cubicBezTo>
                    <a:pt x="144285" y="20183"/>
                    <a:pt x="151447" y="26108"/>
                    <a:pt x="151447" y="29499"/>
                  </a:cubicBezTo>
                  <a:lnTo>
                    <a:pt x="151447" y="40386"/>
                  </a:lnTo>
                  <a:lnTo>
                    <a:pt x="50473" y="40386"/>
                  </a:lnTo>
                  <a:lnTo>
                    <a:pt x="50473" y="29499"/>
                  </a:lnTo>
                  <a:close/>
                  <a:moveTo>
                    <a:pt x="191824" y="292798"/>
                  </a:moveTo>
                  <a:lnTo>
                    <a:pt x="10087" y="292798"/>
                  </a:lnTo>
                  <a:lnTo>
                    <a:pt x="10087" y="50482"/>
                  </a:lnTo>
                  <a:lnTo>
                    <a:pt x="191824" y="50482"/>
                  </a:lnTo>
                  <a:lnTo>
                    <a:pt x="191824" y="292798"/>
                  </a:lnTo>
                  <a:close/>
                  <a:moveTo>
                    <a:pt x="45425" y="262509"/>
                  </a:moveTo>
                  <a:lnTo>
                    <a:pt x="156486" y="262509"/>
                  </a:lnTo>
                  <a:cubicBezTo>
                    <a:pt x="159277" y="262509"/>
                    <a:pt x="161525" y="260252"/>
                    <a:pt x="161544" y="257461"/>
                  </a:cubicBezTo>
                  <a:lnTo>
                    <a:pt x="161544" y="85820"/>
                  </a:lnTo>
                  <a:cubicBezTo>
                    <a:pt x="161544" y="83029"/>
                    <a:pt x="159287" y="80772"/>
                    <a:pt x="156496" y="80772"/>
                  </a:cubicBezTo>
                  <a:lnTo>
                    <a:pt x="78981" y="80772"/>
                  </a:lnTo>
                  <a:cubicBezTo>
                    <a:pt x="77791" y="80772"/>
                    <a:pt x="76629" y="81201"/>
                    <a:pt x="75714" y="81972"/>
                  </a:cubicBezTo>
                  <a:lnTo>
                    <a:pt x="42167" y="110500"/>
                  </a:lnTo>
                  <a:cubicBezTo>
                    <a:pt x="41034" y="111452"/>
                    <a:pt x="40386" y="112862"/>
                    <a:pt x="40386" y="114338"/>
                  </a:cubicBezTo>
                  <a:lnTo>
                    <a:pt x="40386" y="257461"/>
                  </a:lnTo>
                  <a:cubicBezTo>
                    <a:pt x="40386" y="260252"/>
                    <a:pt x="42634" y="262509"/>
                    <a:pt x="45425" y="262509"/>
                  </a:cubicBezTo>
                  <a:close/>
                  <a:moveTo>
                    <a:pt x="151438" y="90868"/>
                  </a:moveTo>
                  <a:lnTo>
                    <a:pt x="151438" y="252422"/>
                  </a:lnTo>
                  <a:lnTo>
                    <a:pt x="50473" y="252422"/>
                  </a:lnTo>
                  <a:lnTo>
                    <a:pt x="50473" y="121158"/>
                  </a:lnTo>
                  <a:lnTo>
                    <a:pt x="85811" y="121158"/>
                  </a:lnTo>
                  <a:cubicBezTo>
                    <a:pt x="88602" y="121158"/>
                    <a:pt x="90859" y="118901"/>
                    <a:pt x="90859" y="116110"/>
                  </a:cubicBezTo>
                  <a:lnTo>
                    <a:pt x="90859" y="90868"/>
                  </a:lnTo>
                  <a:lnTo>
                    <a:pt x="151438" y="90868"/>
                  </a:lnTo>
                  <a:close/>
                  <a:moveTo>
                    <a:pt x="80762" y="90935"/>
                  </a:moveTo>
                  <a:lnTo>
                    <a:pt x="80762" y="111052"/>
                  </a:lnTo>
                  <a:lnTo>
                    <a:pt x="57102" y="111052"/>
                  </a:lnTo>
                  <a:lnTo>
                    <a:pt x="80762" y="90935"/>
                  </a:lnTo>
                  <a:close/>
                  <a:moveTo>
                    <a:pt x="75724" y="156505"/>
                  </a:moveTo>
                  <a:cubicBezTo>
                    <a:pt x="75724" y="159296"/>
                    <a:pt x="77972" y="161544"/>
                    <a:pt x="80762" y="161544"/>
                  </a:cubicBezTo>
                  <a:lnTo>
                    <a:pt x="131245" y="161544"/>
                  </a:lnTo>
                  <a:cubicBezTo>
                    <a:pt x="134036" y="161544"/>
                    <a:pt x="136293" y="159287"/>
                    <a:pt x="136293" y="156486"/>
                  </a:cubicBezTo>
                  <a:cubicBezTo>
                    <a:pt x="136293" y="153705"/>
                    <a:pt x="134036" y="151447"/>
                    <a:pt x="131245" y="151447"/>
                  </a:cubicBezTo>
                  <a:lnTo>
                    <a:pt x="80762" y="151447"/>
                  </a:lnTo>
                  <a:cubicBezTo>
                    <a:pt x="77972" y="151447"/>
                    <a:pt x="75724" y="153714"/>
                    <a:pt x="75724" y="156505"/>
                  </a:cubicBezTo>
                  <a:close/>
                  <a:moveTo>
                    <a:pt x="131245" y="181737"/>
                  </a:moveTo>
                  <a:lnTo>
                    <a:pt x="80762" y="181737"/>
                  </a:lnTo>
                  <a:cubicBezTo>
                    <a:pt x="77972" y="181737"/>
                    <a:pt x="75724" y="183994"/>
                    <a:pt x="75724" y="186785"/>
                  </a:cubicBezTo>
                  <a:cubicBezTo>
                    <a:pt x="75724" y="189576"/>
                    <a:pt x="77972" y="191833"/>
                    <a:pt x="80762" y="191833"/>
                  </a:cubicBezTo>
                  <a:lnTo>
                    <a:pt x="131245" y="191833"/>
                  </a:lnTo>
                  <a:cubicBezTo>
                    <a:pt x="134036" y="191833"/>
                    <a:pt x="136293" y="189576"/>
                    <a:pt x="136293" y="186785"/>
                  </a:cubicBezTo>
                  <a:cubicBezTo>
                    <a:pt x="136293" y="183994"/>
                    <a:pt x="134036" y="181737"/>
                    <a:pt x="131245" y="181737"/>
                  </a:cubicBezTo>
                  <a:close/>
                  <a:moveTo>
                    <a:pt x="131245" y="212036"/>
                  </a:moveTo>
                  <a:lnTo>
                    <a:pt x="80762" y="212036"/>
                  </a:lnTo>
                  <a:cubicBezTo>
                    <a:pt x="77972" y="212036"/>
                    <a:pt x="75724" y="214284"/>
                    <a:pt x="75724" y="217075"/>
                  </a:cubicBezTo>
                  <a:cubicBezTo>
                    <a:pt x="75724" y="219866"/>
                    <a:pt x="77972" y="222113"/>
                    <a:pt x="80762" y="222113"/>
                  </a:cubicBezTo>
                  <a:lnTo>
                    <a:pt x="131245" y="222113"/>
                  </a:lnTo>
                  <a:cubicBezTo>
                    <a:pt x="134036" y="222113"/>
                    <a:pt x="136293" y="219866"/>
                    <a:pt x="136293" y="217075"/>
                  </a:cubicBezTo>
                  <a:cubicBezTo>
                    <a:pt x="136293" y="214284"/>
                    <a:pt x="134036" y="212036"/>
                    <a:pt x="131245" y="212036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8" name="Group 28"/>
          <p:cNvGrpSpPr/>
          <p:nvPr/>
        </p:nvGrpSpPr>
        <p:grpSpPr>
          <a:xfrm rot="21600000">
            <a:off x="6710363" y="3390900"/>
            <a:ext cx="600075" cy="600075"/>
            <a:chOff x="6710363" y="3390900"/>
            <a:chExt cx="600075" cy="600075"/>
          </a:xfrm>
          <a:solidFill>
            <a:schemeClr val="accent6">
              <a:lumMod val="50000"/>
            </a:schemeClr>
          </a:solidFill>
        </p:grpSpPr>
        <p:sp>
          <p:nvSpPr>
            <p:cNvPr id="27" name="Freeform 27"/>
            <p:cNvSpPr/>
            <p:nvPr/>
          </p:nvSpPr>
          <p:spPr>
            <a:xfrm>
              <a:off x="6710363" y="3390900"/>
              <a:ext cx="600075" cy="60007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0" name="Group 30"/>
          <p:cNvGrpSpPr/>
          <p:nvPr/>
        </p:nvGrpSpPr>
        <p:grpSpPr>
          <a:xfrm rot="21600000">
            <a:off x="6838950" y="3519488"/>
            <a:ext cx="342900" cy="342900"/>
            <a:chOff x="6838950" y="3519488"/>
            <a:chExt cx="342900" cy="342900"/>
          </a:xfrm>
        </p:grpSpPr>
        <p:sp>
          <p:nvSpPr>
            <p:cNvPr id="29" name="Freeform 29"/>
            <p:cNvSpPr/>
            <p:nvPr/>
          </p:nvSpPr>
          <p:spPr>
            <a:xfrm>
              <a:off x="6838950" y="3519488"/>
              <a:ext cx="342900" cy="3429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152400" y="953"/>
                  </a:moveTo>
                  <a:cubicBezTo>
                    <a:pt x="68761" y="953"/>
                    <a:pt x="953" y="68761"/>
                    <a:pt x="953" y="152400"/>
                  </a:cubicBezTo>
                  <a:cubicBezTo>
                    <a:pt x="953" y="236039"/>
                    <a:pt x="68761" y="303848"/>
                    <a:pt x="152400" y="303848"/>
                  </a:cubicBezTo>
                  <a:cubicBezTo>
                    <a:pt x="236039" y="303848"/>
                    <a:pt x="303848" y="236039"/>
                    <a:pt x="303848" y="152400"/>
                  </a:cubicBezTo>
                  <a:cubicBezTo>
                    <a:pt x="303848" y="68761"/>
                    <a:pt x="236039" y="953"/>
                    <a:pt x="152400" y="953"/>
                  </a:cubicBezTo>
                  <a:close/>
                  <a:moveTo>
                    <a:pt x="152400" y="11049"/>
                  </a:moveTo>
                  <a:cubicBezTo>
                    <a:pt x="205845" y="11049"/>
                    <a:pt x="252451" y="40872"/>
                    <a:pt x="276463" y="84744"/>
                  </a:cubicBezTo>
                  <a:cubicBezTo>
                    <a:pt x="276416" y="84763"/>
                    <a:pt x="276368" y="84753"/>
                    <a:pt x="276330" y="84773"/>
                  </a:cubicBezTo>
                  <a:lnTo>
                    <a:pt x="152381" y="146742"/>
                  </a:lnTo>
                  <a:lnTo>
                    <a:pt x="28442" y="84782"/>
                  </a:lnTo>
                  <a:cubicBezTo>
                    <a:pt x="28404" y="84763"/>
                    <a:pt x="28365" y="84763"/>
                    <a:pt x="28337" y="84753"/>
                  </a:cubicBezTo>
                  <a:cubicBezTo>
                    <a:pt x="52349" y="40881"/>
                    <a:pt x="98946" y="11049"/>
                    <a:pt x="152400" y="11049"/>
                  </a:cubicBezTo>
                  <a:close/>
                  <a:moveTo>
                    <a:pt x="11049" y="152400"/>
                  </a:moveTo>
                  <a:cubicBezTo>
                    <a:pt x="11049" y="131483"/>
                    <a:pt x="15735" y="111681"/>
                    <a:pt x="23927" y="93802"/>
                  </a:cubicBezTo>
                  <a:cubicBezTo>
                    <a:pt x="23927" y="93802"/>
                    <a:pt x="23936" y="93802"/>
                    <a:pt x="23936" y="93812"/>
                  </a:cubicBezTo>
                  <a:lnTo>
                    <a:pt x="145618" y="154657"/>
                  </a:lnTo>
                  <a:lnTo>
                    <a:pt x="84773" y="276339"/>
                  </a:lnTo>
                  <a:cubicBezTo>
                    <a:pt x="84753" y="276377"/>
                    <a:pt x="84763" y="276425"/>
                    <a:pt x="84744" y="276463"/>
                  </a:cubicBezTo>
                  <a:cubicBezTo>
                    <a:pt x="40872" y="252432"/>
                    <a:pt x="11049" y="205835"/>
                    <a:pt x="11049" y="152400"/>
                  </a:cubicBezTo>
                  <a:close/>
                  <a:moveTo>
                    <a:pt x="152400" y="293751"/>
                  </a:moveTo>
                  <a:cubicBezTo>
                    <a:pt x="131483" y="293751"/>
                    <a:pt x="111681" y="289065"/>
                    <a:pt x="93802" y="280873"/>
                  </a:cubicBezTo>
                  <a:cubicBezTo>
                    <a:pt x="93802" y="280864"/>
                    <a:pt x="93812" y="280864"/>
                    <a:pt x="93812" y="280854"/>
                  </a:cubicBezTo>
                  <a:lnTo>
                    <a:pt x="156153" y="156162"/>
                  </a:lnTo>
                  <a:lnTo>
                    <a:pt x="280854" y="93812"/>
                  </a:lnTo>
                  <a:cubicBezTo>
                    <a:pt x="280864" y="93812"/>
                    <a:pt x="280864" y="93802"/>
                    <a:pt x="280873" y="93802"/>
                  </a:cubicBezTo>
                  <a:cubicBezTo>
                    <a:pt x="289055" y="111681"/>
                    <a:pt x="293751" y="131483"/>
                    <a:pt x="293751" y="152400"/>
                  </a:cubicBezTo>
                  <a:cubicBezTo>
                    <a:pt x="293751" y="230334"/>
                    <a:pt x="230353" y="293751"/>
                    <a:pt x="152400" y="293751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31" name="TextBox 31"/>
          <p:cNvSpPr txBox="1"/>
          <p:nvPr/>
        </p:nvSpPr>
        <p:spPr>
          <a:xfrm rot="21600000">
            <a:off x="364257" y="726263"/>
            <a:ext cx="8974988" cy="29527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340"/>
              </a:lnSpc>
            </a:pPr>
            <a:r>
              <a:rPr lang="en-US" sz="1800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Raising </a:t>
            </a:r>
            <a:r>
              <a:rPr lang="en-US" sz="1800" b="1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$250,000</a:t>
            </a:r>
            <a:r>
              <a:rPr lang="en-US" sz="1800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 to expand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753600" cy="5486400"/>
            <a:chOff x="0" y="0"/>
            <a:chExt cx="9753600" cy="5486400"/>
          </a:xfrm>
          <a:solidFill>
            <a:srgbClr val="002060"/>
          </a:solidFill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TextBox 4"/>
          <p:cNvSpPr txBox="1"/>
          <p:nvPr/>
        </p:nvSpPr>
        <p:spPr>
          <a:xfrm rot="21600000">
            <a:off x="369019" y="1778775"/>
            <a:ext cx="2871844" cy="857250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3413"/>
              </a:lnSpc>
            </a:pPr>
            <a:r>
              <a:rPr lang="en-US" sz="2625" b="1" i="0" spc="0" dirty="0">
                <a:solidFill>
                  <a:schemeClr val="accent6">
                    <a:lumMod val="50000"/>
                  </a:schemeClr>
                </a:solidFill>
                <a:latin typeface="Poppins"/>
              </a:rPr>
              <a:t>Partnership</a:t>
            </a:r>
            <a:r>
              <a:rPr lang="en-US" sz="2625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 and collaboration</a:t>
            </a:r>
          </a:p>
        </p:txBody>
      </p:sp>
      <p:sp>
        <p:nvSpPr>
          <p:cNvPr id="5" name="TextBox 5"/>
          <p:cNvSpPr txBox="1"/>
          <p:nvPr/>
        </p:nvSpPr>
        <p:spPr>
          <a:xfrm rot="21600000">
            <a:off x="359494" y="369075"/>
            <a:ext cx="4333931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2400" b="1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Strategy</a:t>
            </a:r>
          </a:p>
        </p:txBody>
      </p:sp>
      <p:grpSp>
        <p:nvGrpSpPr>
          <p:cNvPr id="7" name="Group 7"/>
          <p:cNvGrpSpPr/>
          <p:nvPr/>
        </p:nvGrpSpPr>
        <p:grpSpPr>
          <a:xfrm rot="21600000">
            <a:off x="4872038" y="1476375"/>
            <a:ext cx="600075" cy="600075"/>
            <a:chOff x="4872038" y="1476375"/>
            <a:chExt cx="600075" cy="600075"/>
          </a:xfrm>
          <a:solidFill>
            <a:schemeClr val="accent6">
              <a:lumMod val="5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4872038" y="1476375"/>
              <a:ext cx="600075" cy="60007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8" name="TextBox 8"/>
          <p:cNvSpPr txBox="1"/>
          <p:nvPr/>
        </p:nvSpPr>
        <p:spPr>
          <a:xfrm rot="21600000">
            <a:off x="5674444" y="1528763"/>
            <a:ext cx="3719569" cy="25717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2025"/>
              </a:lnSpc>
            </a:pPr>
            <a:r>
              <a:rPr lang="en-US" sz="1350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Partnership plan with engineering firm on ESG-sensitive product.</a:t>
            </a:r>
          </a:p>
        </p:txBody>
      </p:sp>
      <p:sp>
        <p:nvSpPr>
          <p:cNvPr id="9" name="TextBox 9"/>
          <p:cNvSpPr txBox="1"/>
          <p:nvPr/>
        </p:nvSpPr>
        <p:spPr>
          <a:xfrm rot="21600000">
            <a:off x="5674444" y="2026858"/>
            <a:ext cx="3719569" cy="20002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575"/>
              </a:lnSpc>
            </a:pPr>
            <a:r>
              <a:rPr lang="en-US" sz="1050" b="0" i="1" spc="0" dirty="0">
                <a:solidFill>
                  <a:srgbClr val="FFFFFF">
                    <a:alpha val="60000"/>
                  </a:srgbClr>
                </a:solidFill>
                <a:latin typeface="Poppins"/>
              </a:rPr>
              <a:t>Estimated period of partnership: Sep 2025-Dec 2025</a:t>
            </a:r>
          </a:p>
        </p:txBody>
      </p:sp>
      <p:grpSp>
        <p:nvGrpSpPr>
          <p:cNvPr id="11" name="Group 11"/>
          <p:cNvGrpSpPr/>
          <p:nvPr/>
        </p:nvGrpSpPr>
        <p:grpSpPr>
          <a:xfrm rot="21600000">
            <a:off x="4872038" y="2346325"/>
            <a:ext cx="600075" cy="600075"/>
            <a:chOff x="4872038" y="2346325"/>
            <a:chExt cx="600075" cy="600075"/>
          </a:xfrm>
          <a:solidFill>
            <a:schemeClr val="accent6">
              <a:lumMod val="50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4872038" y="2346325"/>
              <a:ext cx="600075" cy="60007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2" name="TextBox 12"/>
          <p:cNvSpPr txBox="1"/>
          <p:nvPr/>
        </p:nvSpPr>
        <p:spPr>
          <a:xfrm rot="21600000">
            <a:off x="5674444" y="2398713"/>
            <a:ext cx="3719569" cy="25717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2025"/>
              </a:lnSpc>
            </a:pPr>
            <a:r>
              <a:rPr lang="en-US" sz="1350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Partnership community impacted by engineerin</a:t>
            </a:r>
            <a:r>
              <a:rPr lang="en-US" sz="135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g design</a:t>
            </a:r>
            <a:r>
              <a:rPr lang="en-US" sz="1350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 rot="21600000">
            <a:off x="5665013" y="2944497"/>
            <a:ext cx="3719569" cy="20002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575"/>
              </a:lnSpc>
            </a:pPr>
            <a:r>
              <a:rPr lang="en-US" sz="1050" b="0" i="1" spc="0" dirty="0">
                <a:solidFill>
                  <a:srgbClr val="FFFFFF">
                    <a:alpha val="60000"/>
                  </a:srgbClr>
                </a:solidFill>
                <a:latin typeface="Poppins"/>
              </a:rPr>
              <a:t>Estimated period of partnership:  Sep 2025-Dec 2025</a:t>
            </a:r>
          </a:p>
        </p:txBody>
      </p:sp>
      <p:sp>
        <p:nvSpPr>
          <p:cNvPr id="22" name="TextBox 22"/>
          <p:cNvSpPr txBox="1"/>
          <p:nvPr/>
        </p:nvSpPr>
        <p:spPr>
          <a:xfrm rot="21600000">
            <a:off x="369019" y="2938463"/>
            <a:ext cx="2871844" cy="18002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2025"/>
              </a:lnSpc>
            </a:pPr>
            <a:r>
              <a:rPr lang="en-US" sz="135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Partnerships planned with select engineering firms on designs where ESG compliance is desired.</a:t>
            </a:r>
            <a:endParaRPr lang="en-US" sz="1350" b="0" i="0" spc="0" dirty="0">
              <a:solidFill>
                <a:srgbClr val="FFFFFF">
                  <a:alpha val="100000"/>
                </a:srgbClr>
              </a:solidFill>
              <a:latin typeface="Poppins"/>
            </a:endParaRPr>
          </a:p>
        </p:txBody>
      </p:sp>
      <p:sp>
        <p:nvSpPr>
          <p:cNvPr id="23" name="TextBox 23"/>
          <p:cNvSpPr txBox="1"/>
          <p:nvPr/>
        </p:nvSpPr>
        <p:spPr>
          <a:xfrm rot="21600000">
            <a:off x="4921969" y="1616850"/>
            <a:ext cx="481069" cy="33337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ctr">
              <a:lnSpc>
                <a:spcPts val="2625"/>
              </a:lnSpc>
            </a:pPr>
            <a:r>
              <a:rPr lang="en-US" sz="2625" b="1" i="0" spc="0">
                <a:solidFill>
                  <a:srgbClr val="FFFFFF">
                    <a:alpha val="100000"/>
                  </a:srgbClr>
                </a:solidFill>
                <a:latin typeface="Fugaz One"/>
              </a:rPr>
              <a:t>D</a:t>
            </a:r>
          </a:p>
        </p:txBody>
      </p:sp>
      <p:sp>
        <p:nvSpPr>
          <p:cNvPr id="24" name="TextBox 24"/>
          <p:cNvSpPr txBox="1"/>
          <p:nvPr/>
        </p:nvSpPr>
        <p:spPr>
          <a:xfrm rot="21600000">
            <a:off x="4921969" y="2455050"/>
            <a:ext cx="481069" cy="476250"/>
          </a:xfrm>
          <a:prstGeom prst="rect">
            <a:avLst/>
          </a:prstGeom>
        </p:spPr>
        <p:txBody>
          <a:bodyPr lIns="0" tIns="54000" rIns="0" bIns="0" rtlCol="0" anchor="t"/>
          <a:lstStyle/>
          <a:p>
            <a:pPr algn="ctr">
              <a:lnSpc>
                <a:spcPts val="3750"/>
              </a:lnSpc>
            </a:pPr>
            <a:r>
              <a:rPr lang="en-US" sz="3750" b="1" i="0" spc="0">
                <a:solidFill>
                  <a:srgbClr val="FFFFFF">
                    <a:alpha val="100000"/>
                  </a:srgbClr>
                </a:solidFill>
                <a:latin typeface="Euphoria Script"/>
              </a:rPr>
              <a:t>P</a:t>
            </a:r>
          </a:p>
        </p:txBody>
      </p:sp>
      <p:sp>
        <p:nvSpPr>
          <p:cNvPr id="28" name="TextBox 28"/>
          <p:cNvSpPr txBox="1"/>
          <p:nvPr/>
        </p:nvSpPr>
        <p:spPr>
          <a:xfrm rot="21600000">
            <a:off x="364257" y="726263"/>
            <a:ext cx="8974988" cy="29527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340"/>
              </a:lnSpc>
            </a:pPr>
            <a:r>
              <a:rPr lang="en-US" sz="1800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Raising </a:t>
            </a:r>
            <a:r>
              <a:rPr lang="en-US" sz="1800" b="1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$250,000 </a:t>
            </a:r>
            <a:r>
              <a:rPr lang="en-US" sz="1800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to expand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3">
            <a:extLst>
              <a:ext uri="{FF2B5EF4-FFF2-40B4-BE49-F238E27FC236}">
                <a16:creationId xmlns:a16="http://schemas.microsoft.com/office/drawing/2014/main" id="{78204C04-0195-06D8-BDDD-035A9B0D0E18}"/>
              </a:ext>
            </a:extLst>
          </p:cNvPr>
          <p:cNvGrpSpPr/>
          <p:nvPr/>
        </p:nvGrpSpPr>
        <p:grpSpPr>
          <a:xfrm rot="21600000">
            <a:off x="-416312" y="-46463"/>
            <a:ext cx="10169912" cy="1916925"/>
            <a:chOff x="-601266" y="-64900"/>
            <a:chExt cx="10956131" cy="2052053"/>
          </a:xfrm>
        </p:grpSpPr>
        <p:sp>
          <p:nvSpPr>
            <p:cNvPr id="25" name="Freeform 2">
              <a:extLst>
                <a:ext uri="{FF2B5EF4-FFF2-40B4-BE49-F238E27FC236}">
                  <a16:creationId xmlns:a16="http://schemas.microsoft.com/office/drawing/2014/main" id="{E37BECC1-D006-7E3B-46DE-01E814329129}"/>
                </a:ext>
              </a:extLst>
            </p:cNvPr>
            <p:cNvSpPr/>
            <p:nvPr/>
          </p:nvSpPr>
          <p:spPr>
            <a:xfrm>
              <a:off x="-601266" y="-64900"/>
              <a:ext cx="10956131" cy="2052053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/>
              </a:blip>
              <a:stretch>
                <a:fillRect l="3999" t="-312875" r="-3999" b="-388071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TextBox 4"/>
          <p:cNvSpPr txBox="1"/>
          <p:nvPr/>
        </p:nvSpPr>
        <p:spPr>
          <a:xfrm rot="21600000">
            <a:off x="4267126" y="2502675"/>
            <a:ext cx="2033568" cy="6858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700"/>
              </a:lnSpc>
            </a:pPr>
            <a:r>
              <a:rPr lang="en-US" sz="1800" b="1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Novel </a:t>
            </a:r>
            <a:r>
              <a:rPr lang="en-US" sz="180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connections</a:t>
            </a:r>
          </a:p>
        </p:txBody>
      </p:sp>
      <p:sp>
        <p:nvSpPr>
          <p:cNvPr id="5" name="TextBox 5"/>
          <p:cNvSpPr txBox="1"/>
          <p:nvPr/>
        </p:nvSpPr>
        <p:spPr>
          <a:xfrm rot="21600000">
            <a:off x="1064344" y="2502675"/>
            <a:ext cx="2016900" cy="6858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700"/>
              </a:lnSpc>
            </a:pPr>
            <a:r>
              <a:rPr lang="en-US" sz="1800" b="1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First </a:t>
            </a:r>
            <a:r>
              <a:rPr lang="en-US" sz="1800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to market after COVID</a:t>
            </a:r>
          </a:p>
        </p:txBody>
      </p:sp>
      <p:sp>
        <p:nvSpPr>
          <p:cNvPr id="6" name="TextBox 6"/>
          <p:cNvSpPr txBox="1"/>
          <p:nvPr/>
        </p:nvSpPr>
        <p:spPr>
          <a:xfrm rot="21600000">
            <a:off x="7469907" y="2502675"/>
            <a:ext cx="2016064" cy="6858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700"/>
              </a:lnSpc>
            </a:pPr>
            <a:r>
              <a:rPr lang="en-US" sz="1800" b="1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Multiple </a:t>
            </a:r>
            <a:r>
              <a:rPr lang="en-US" sz="180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revenue streams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3557588" y="3327408"/>
            <a:ext cx="2954261" cy="128587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marL="285750" indent="-285750" algn="l">
              <a:lnSpc>
                <a:spcPts val="2025"/>
              </a:lnSpc>
              <a:buFont typeface="Arial" panose="020B0604020202020204" pitchFamily="34" charset="0"/>
              <a:buChar char="•"/>
            </a:pPr>
            <a:r>
              <a:rPr lang="en-US" sz="1350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Novel way of connecting environmental pollutants to community-engagement.</a:t>
            </a:r>
          </a:p>
          <a:p>
            <a:pPr marL="285750" indent="-285750" algn="l">
              <a:lnSpc>
                <a:spcPts val="2025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Has B2C and B2B component.</a:t>
            </a:r>
            <a:endParaRPr lang="en-US" sz="1350" b="0" i="0" spc="0" dirty="0">
              <a:solidFill>
                <a:srgbClr val="212950">
                  <a:alpha val="100000"/>
                </a:srgbClr>
              </a:solidFill>
              <a:latin typeface="Poppins"/>
            </a:endParaRPr>
          </a:p>
          <a:p>
            <a:pPr marL="285750" indent="-285750" algn="l">
              <a:lnSpc>
                <a:spcPts val="2025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Leveraging unique background of team in chemical engineering and medicine.</a:t>
            </a:r>
            <a:endParaRPr lang="en-US" sz="1350" b="0" i="0" spc="0" dirty="0">
              <a:solidFill>
                <a:srgbClr val="212950">
                  <a:alpha val="100000"/>
                </a:srgbClr>
              </a:solidFill>
              <a:latin typeface="Poppins"/>
            </a:endParaRPr>
          </a:p>
        </p:txBody>
      </p:sp>
      <p:sp>
        <p:nvSpPr>
          <p:cNvPr id="8" name="TextBox 8"/>
          <p:cNvSpPr txBox="1"/>
          <p:nvPr/>
        </p:nvSpPr>
        <p:spPr>
          <a:xfrm rot="21600000">
            <a:off x="6777038" y="3327409"/>
            <a:ext cx="2614669" cy="128587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marL="285750" indent="-285750" algn="l">
              <a:lnSpc>
                <a:spcPts val="2025"/>
              </a:lnSpc>
              <a:buFont typeface="Arial" panose="020B0604020202020204" pitchFamily="34" charset="0"/>
              <a:buChar char="•"/>
            </a:pPr>
            <a:r>
              <a:rPr lang="en-US" sz="1350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Mix of revenue streams based on B2C advertising and B2B retainer model minimizes risk.</a:t>
            </a:r>
          </a:p>
          <a:p>
            <a:pPr marL="285750" indent="-285750" algn="l">
              <a:lnSpc>
                <a:spcPts val="2025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Based on current AI technology and ESG focus.</a:t>
            </a:r>
            <a:endParaRPr lang="en-US" sz="1350" b="0" i="0" spc="0" dirty="0">
              <a:solidFill>
                <a:srgbClr val="212950">
                  <a:alpha val="100000"/>
                </a:srgbClr>
              </a:solidFill>
              <a:latin typeface="Poppins"/>
            </a:endParaRPr>
          </a:p>
        </p:txBody>
      </p:sp>
      <p:sp>
        <p:nvSpPr>
          <p:cNvPr id="9" name="TextBox 9"/>
          <p:cNvSpPr txBox="1"/>
          <p:nvPr/>
        </p:nvSpPr>
        <p:spPr>
          <a:xfrm rot="21600000">
            <a:off x="378543" y="3327409"/>
            <a:ext cx="2614670" cy="128587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marL="285750" indent="-285750" algn="l">
              <a:lnSpc>
                <a:spcPts val="2025"/>
              </a:lnSpc>
              <a:buFont typeface="Arial" panose="020B0604020202020204" pitchFamily="34" charset="0"/>
              <a:buChar char="•"/>
            </a:pPr>
            <a:r>
              <a:rPr lang="en-US" sz="1350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Increase in supplement spending post-COVID (17%-37%) of already large $700M+ industry makes this an ideal time for the app focused on air-pollution exposure.</a:t>
            </a:r>
          </a:p>
          <a:p>
            <a:pPr algn="l">
              <a:lnSpc>
                <a:spcPts val="2025"/>
              </a:lnSpc>
            </a:pPr>
            <a:endParaRPr lang="en-US" sz="1350" b="0" i="0" spc="0" dirty="0">
              <a:solidFill>
                <a:srgbClr val="212950">
                  <a:alpha val="100000"/>
                </a:srgbClr>
              </a:solidFill>
              <a:latin typeface="Poppins"/>
            </a:endParaRPr>
          </a:p>
          <a:p>
            <a:pPr algn="l">
              <a:lnSpc>
                <a:spcPts val="2025"/>
              </a:lnSpc>
            </a:pPr>
            <a:endParaRPr lang="en-US" sz="1350" b="0" i="0" spc="0" dirty="0">
              <a:solidFill>
                <a:srgbClr val="212950">
                  <a:alpha val="100000"/>
                </a:srgbClr>
              </a:solidFill>
              <a:latin typeface="Poppins"/>
            </a:endParaRPr>
          </a:p>
          <a:p>
            <a:pPr algn="l">
              <a:lnSpc>
                <a:spcPts val="2025"/>
              </a:lnSpc>
            </a:pPr>
            <a:r>
              <a:rPr lang="en-US" sz="1350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.</a:t>
            </a:r>
          </a:p>
        </p:txBody>
      </p:sp>
      <p:grpSp>
        <p:nvGrpSpPr>
          <p:cNvPr id="11" name="Group 11"/>
          <p:cNvGrpSpPr/>
          <p:nvPr/>
        </p:nvGrpSpPr>
        <p:grpSpPr>
          <a:xfrm rot="21600000">
            <a:off x="376238" y="2502675"/>
            <a:ext cx="600075" cy="600075"/>
            <a:chOff x="376238" y="2502675"/>
            <a:chExt cx="600075" cy="600075"/>
          </a:xfrm>
          <a:solidFill>
            <a:schemeClr val="accent6">
              <a:lumMod val="50000"/>
            </a:schemeClr>
          </a:solidFill>
        </p:grpSpPr>
        <p:sp>
          <p:nvSpPr>
            <p:cNvPr id="10" name="Freeform 10"/>
            <p:cNvSpPr/>
            <p:nvPr/>
          </p:nvSpPr>
          <p:spPr>
            <a:xfrm>
              <a:off x="376238" y="2502675"/>
              <a:ext cx="600075" cy="60007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3" name="Group 13"/>
          <p:cNvGrpSpPr/>
          <p:nvPr/>
        </p:nvGrpSpPr>
        <p:grpSpPr>
          <a:xfrm rot="21600000">
            <a:off x="584225" y="2641609"/>
            <a:ext cx="146000" cy="322208"/>
            <a:chOff x="584225" y="2641609"/>
            <a:chExt cx="146000" cy="322208"/>
          </a:xfrm>
        </p:grpSpPr>
        <p:sp>
          <p:nvSpPr>
            <p:cNvPr id="12" name="Freeform 12"/>
            <p:cNvSpPr/>
            <p:nvPr/>
          </p:nvSpPr>
          <p:spPr>
            <a:xfrm>
              <a:off x="584225" y="2641609"/>
              <a:ext cx="146000" cy="322208"/>
            </a:xfrm>
            <a:custGeom>
              <a:avLst/>
              <a:gdLst/>
              <a:ahLst/>
              <a:cxnLst/>
              <a:rect l="0" t="0" r="0" b="0"/>
              <a:pathLst>
                <a:path w="137684" h="302895">
                  <a:moveTo>
                    <a:pt x="137674" y="302895"/>
                  </a:moveTo>
                  <a:lnTo>
                    <a:pt x="69218" y="302895"/>
                  </a:lnTo>
                  <a:lnTo>
                    <a:pt x="69218" y="100327"/>
                  </a:lnTo>
                  <a:lnTo>
                    <a:pt x="0" y="100327"/>
                  </a:lnTo>
                  <a:lnTo>
                    <a:pt x="0" y="52035"/>
                  </a:lnTo>
                  <a:lnTo>
                    <a:pt x="4391" y="51845"/>
                  </a:lnTo>
                  <a:cubicBezTo>
                    <a:pt x="22241" y="51064"/>
                    <a:pt x="34842" y="49873"/>
                    <a:pt x="41862" y="48311"/>
                  </a:cubicBezTo>
                  <a:cubicBezTo>
                    <a:pt x="52521" y="45958"/>
                    <a:pt x="61265" y="41234"/>
                    <a:pt x="67866" y="34242"/>
                  </a:cubicBezTo>
                  <a:cubicBezTo>
                    <a:pt x="72333" y="29527"/>
                    <a:pt x="75790" y="23070"/>
                    <a:pt x="78143" y="15040"/>
                  </a:cubicBezTo>
                  <a:cubicBezTo>
                    <a:pt x="79829" y="8992"/>
                    <a:pt x="80191" y="6010"/>
                    <a:pt x="80191" y="4582"/>
                  </a:cubicBezTo>
                  <a:lnTo>
                    <a:pt x="80191" y="0"/>
                  </a:lnTo>
                  <a:lnTo>
                    <a:pt x="137684" y="0"/>
                  </a:lnTo>
                  <a:lnTo>
                    <a:pt x="137684" y="302895"/>
                  </a:lnTo>
                  <a:close/>
                  <a:moveTo>
                    <a:pt x="78400" y="293713"/>
                  </a:moveTo>
                  <a:lnTo>
                    <a:pt x="128502" y="293713"/>
                  </a:lnTo>
                  <a:lnTo>
                    <a:pt x="128502" y="9182"/>
                  </a:lnTo>
                  <a:lnTo>
                    <a:pt x="88925" y="9182"/>
                  </a:lnTo>
                  <a:cubicBezTo>
                    <a:pt x="88535" y="11487"/>
                    <a:pt x="87887" y="14249"/>
                    <a:pt x="86963" y="17564"/>
                  </a:cubicBezTo>
                  <a:cubicBezTo>
                    <a:pt x="84172" y="27070"/>
                    <a:pt x="80000" y="34785"/>
                    <a:pt x="74524" y="40548"/>
                  </a:cubicBezTo>
                  <a:cubicBezTo>
                    <a:pt x="66646" y="48882"/>
                    <a:pt x="56321" y="54512"/>
                    <a:pt x="43844" y="57264"/>
                  </a:cubicBezTo>
                  <a:cubicBezTo>
                    <a:pt x="36824" y="58836"/>
                    <a:pt x="25460" y="59998"/>
                    <a:pt x="9182" y="60808"/>
                  </a:cubicBezTo>
                  <a:lnTo>
                    <a:pt x="9182" y="91145"/>
                  </a:lnTo>
                  <a:lnTo>
                    <a:pt x="78410" y="91145"/>
                  </a:lnTo>
                  <a:lnTo>
                    <a:pt x="78410" y="293713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4" name="TextBox 14"/>
          <p:cNvSpPr txBox="1"/>
          <p:nvPr/>
        </p:nvSpPr>
        <p:spPr>
          <a:xfrm rot="21600000">
            <a:off x="364257" y="697688"/>
            <a:ext cx="8908313" cy="42862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3413"/>
              </a:lnSpc>
            </a:pPr>
            <a:r>
              <a:rPr lang="en-US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Why </a:t>
            </a:r>
            <a:r>
              <a:rPr lang="en-US" b="1" i="0" spc="0" dirty="0">
                <a:solidFill>
                  <a:schemeClr val="accent6">
                    <a:lumMod val="50000"/>
                  </a:schemeClr>
                </a:solidFill>
                <a:latin typeface="Poppins"/>
              </a:rPr>
              <a:t>now</a:t>
            </a:r>
            <a:r>
              <a:rPr lang="en-US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?</a:t>
            </a:r>
          </a:p>
        </p:txBody>
      </p:sp>
      <p:sp>
        <p:nvSpPr>
          <p:cNvPr id="15" name="TextBox 15"/>
          <p:cNvSpPr txBox="1"/>
          <p:nvPr/>
        </p:nvSpPr>
        <p:spPr>
          <a:xfrm rot="21600000">
            <a:off x="373782" y="369075"/>
            <a:ext cx="4333931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2400" b="1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Value Proposition</a:t>
            </a:r>
          </a:p>
        </p:txBody>
      </p:sp>
      <p:grpSp>
        <p:nvGrpSpPr>
          <p:cNvPr id="17" name="Group 17"/>
          <p:cNvGrpSpPr/>
          <p:nvPr/>
        </p:nvGrpSpPr>
        <p:grpSpPr>
          <a:xfrm rot="21600000">
            <a:off x="3557588" y="2502675"/>
            <a:ext cx="600075" cy="600075"/>
            <a:chOff x="3557588" y="2502675"/>
            <a:chExt cx="600075" cy="600075"/>
          </a:xfrm>
          <a:solidFill>
            <a:schemeClr val="accent6">
              <a:lumMod val="50000"/>
            </a:schemeClr>
          </a:solidFill>
        </p:grpSpPr>
        <p:sp>
          <p:nvSpPr>
            <p:cNvPr id="16" name="Freeform 16"/>
            <p:cNvSpPr/>
            <p:nvPr/>
          </p:nvSpPr>
          <p:spPr>
            <a:xfrm>
              <a:off x="3557588" y="2502675"/>
              <a:ext cx="600075" cy="60007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9" name="Group 19"/>
          <p:cNvGrpSpPr/>
          <p:nvPr/>
        </p:nvGrpSpPr>
        <p:grpSpPr>
          <a:xfrm rot="21600000">
            <a:off x="3719513" y="2619767"/>
            <a:ext cx="278681" cy="333375"/>
            <a:chOff x="3719513" y="2619767"/>
            <a:chExt cx="278681" cy="333375"/>
          </a:xfrm>
        </p:grpSpPr>
        <p:sp>
          <p:nvSpPr>
            <p:cNvPr id="18" name="Freeform 18"/>
            <p:cNvSpPr/>
            <p:nvPr/>
          </p:nvSpPr>
          <p:spPr>
            <a:xfrm>
              <a:off x="3719513" y="2619767"/>
              <a:ext cx="278681" cy="333375"/>
            </a:xfrm>
            <a:custGeom>
              <a:avLst/>
              <a:gdLst/>
              <a:ahLst/>
              <a:cxnLst/>
              <a:rect l="0" t="0" r="0" b="0"/>
              <a:pathLst>
                <a:path w="252413" h="302895">
                  <a:moveTo>
                    <a:pt x="154762" y="65532"/>
                  </a:moveTo>
                  <a:cubicBezTo>
                    <a:pt x="154019" y="63760"/>
                    <a:pt x="152343" y="62560"/>
                    <a:pt x="150419" y="62436"/>
                  </a:cubicBezTo>
                  <a:cubicBezTo>
                    <a:pt x="148400" y="62284"/>
                    <a:pt x="146685" y="63303"/>
                    <a:pt x="145723" y="64970"/>
                  </a:cubicBezTo>
                  <a:lnTo>
                    <a:pt x="116919" y="115052"/>
                  </a:lnTo>
                  <a:lnTo>
                    <a:pt x="87792" y="94793"/>
                  </a:lnTo>
                  <a:cubicBezTo>
                    <a:pt x="86592" y="93945"/>
                    <a:pt x="85087" y="93707"/>
                    <a:pt x="83677" y="94040"/>
                  </a:cubicBezTo>
                  <a:cubicBezTo>
                    <a:pt x="82267" y="94393"/>
                    <a:pt x="81077" y="95336"/>
                    <a:pt x="80401" y="96641"/>
                  </a:cubicBezTo>
                  <a:lnTo>
                    <a:pt x="50978" y="154200"/>
                  </a:lnTo>
                  <a:cubicBezTo>
                    <a:pt x="50168" y="155762"/>
                    <a:pt x="50244" y="157639"/>
                    <a:pt x="51168" y="159134"/>
                  </a:cubicBezTo>
                  <a:cubicBezTo>
                    <a:pt x="52083" y="160630"/>
                    <a:pt x="53711" y="161554"/>
                    <a:pt x="55474" y="161554"/>
                  </a:cubicBezTo>
                  <a:lnTo>
                    <a:pt x="187262" y="161554"/>
                  </a:lnTo>
                  <a:cubicBezTo>
                    <a:pt x="188957" y="161554"/>
                    <a:pt x="190529" y="160696"/>
                    <a:pt x="191462" y="159306"/>
                  </a:cubicBezTo>
                  <a:cubicBezTo>
                    <a:pt x="192415" y="157896"/>
                    <a:pt x="192567" y="156124"/>
                    <a:pt x="191929" y="154562"/>
                  </a:cubicBezTo>
                  <a:lnTo>
                    <a:pt x="154762" y="65532"/>
                  </a:lnTo>
                  <a:close/>
                  <a:moveTo>
                    <a:pt x="63713" y="151447"/>
                  </a:moveTo>
                  <a:lnTo>
                    <a:pt x="86763" y="106385"/>
                  </a:lnTo>
                  <a:lnTo>
                    <a:pt x="115653" y="126473"/>
                  </a:lnTo>
                  <a:cubicBezTo>
                    <a:pt x="116815" y="127302"/>
                    <a:pt x="118272" y="127568"/>
                    <a:pt x="119634" y="127264"/>
                  </a:cubicBezTo>
                  <a:cubicBezTo>
                    <a:pt x="121015" y="126949"/>
                    <a:pt x="122206" y="126082"/>
                    <a:pt x="122911" y="124844"/>
                  </a:cubicBezTo>
                  <a:lnTo>
                    <a:pt x="149371" y="78857"/>
                  </a:lnTo>
                  <a:lnTo>
                    <a:pt x="179680" y="151447"/>
                  </a:lnTo>
                  <a:lnTo>
                    <a:pt x="63713" y="151447"/>
                  </a:lnTo>
                  <a:close/>
                  <a:moveTo>
                    <a:pt x="76219" y="79362"/>
                  </a:moveTo>
                  <a:cubicBezTo>
                    <a:pt x="85954" y="79362"/>
                    <a:pt x="93888" y="71437"/>
                    <a:pt x="93888" y="61703"/>
                  </a:cubicBezTo>
                  <a:cubicBezTo>
                    <a:pt x="93888" y="51968"/>
                    <a:pt x="85954" y="44034"/>
                    <a:pt x="76219" y="44034"/>
                  </a:cubicBezTo>
                  <a:cubicBezTo>
                    <a:pt x="66485" y="44034"/>
                    <a:pt x="58550" y="51968"/>
                    <a:pt x="58550" y="61703"/>
                  </a:cubicBezTo>
                  <a:cubicBezTo>
                    <a:pt x="58550" y="71437"/>
                    <a:pt x="66475" y="79362"/>
                    <a:pt x="76219" y="79362"/>
                  </a:cubicBezTo>
                  <a:close/>
                  <a:moveTo>
                    <a:pt x="76219" y="54121"/>
                  </a:moveTo>
                  <a:cubicBezTo>
                    <a:pt x="80381" y="54121"/>
                    <a:pt x="83791" y="57521"/>
                    <a:pt x="83791" y="61693"/>
                  </a:cubicBezTo>
                  <a:cubicBezTo>
                    <a:pt x="83791" y="65865"/>
                    <a:pt x="80391" y="69266"/>
                    <a:pt x="76219" y="69266"/>
                  </a:cubicBezTo>
                  <a:cubicBezTo>
                    <a:pt x="72038" y="69266"/>
                    <a:pt x="68647" y="65865"/>
                    <a:pt x="68647" y="61693"/>
                  </a:cubicBezTo>
                  <a:cubicBezTo>
                    <a:pt x="68647" y="57512"/>
                    <a:pt x="72038" y="54121"/>
                    <a:pt x="76219" y="54121"/>
                  </a:cubicBezTo>
                  <a:close/>
                  <a:moveTo>
                    <a:pt x="247374" y="0"/>
                  </a:moveTo>
                  <a:lnTo>
                    <a:pt x="5048" y="0"/>
                  </a:lnTo>
                  <a:cubicBezTo>
                    <a:pt x="2248" y="0"/>
                    <a:pt x="0" y="2257"/>
                    <a:pt x="0" y="5048"/>
                  </a:cubicBezTo>
                  <a:lnTo>
                    <a:pt x="0" y="297847"/>
                  </a:lnTo>
                  <a:cubicBezTo>
                    <a:pt x="0" y="300638"/>
                    <a:pt x="2248" y="302895"/>
                    <a:pt x="5048" y="302895"/>
                  </a:cubicBezTo>
                  <a:lnTo>
                    <a:pt x="247374" y="302895"/>
                  </a:lnTo>
                  <a:cubicBezTo>
                    <a:pt x="250146" y="302895"/>
                    <a:pt x="252413" y="300638"/>
                    <a:pt x="252413" y="297847"/>
                  </a:cubicBezTo>
                  <a:lnTo>
                    <a:pt x="252413" y="5048"/>
                  </a:lnTo>
                  <a:cubicBezTo>
                    <a:pt x="252413" y="2257"/>
                    <a:pt x="250146" y="0"/>
                    <a:pt x="247374" y="0"/>
                  </a:cubicBezTo>
                  <a:close/>
                  <a:moveTo>
                    <a:pt x="242306" y="292798"/>
                  </a:moveTo>
                  <a:lnTo>
                    <a:pt x="10097" y="292798"/>
                  </a:lnTo>
                  <a:lnTo>
                    <a:pt x="10097" y="10096"/>
                  </a:lnTo>
                  <a:lnTo>
                    <a:pt x="242306" y="10096"/>
                  </a:lnTo>
                  <a:lnTo>
                    <a:pt x="242306" y="292798"/>
                  </a:lnTo>
                  <a:close/>
                  <a:moveTo>
                    <a:pt x="35338" y="201930"/>
                  </a:moveTo>
                  <a:lnTo>
                    <a:pt x="217075" y="201930"/>
                  </a:lnTo>
                  <a:cubicBezTo>
                    <a:pt x="219856" y="201930"/>
                    <a:pt x="222123" y="199673"/>
                    <a:pt x="222123" y="196901"/>
                  </a:cubicBezTo>
                  <a:lnTo>
                    <a:pt x="222123" y="35338"/>
                  </a:lnTo>
                  <a:cubicBezTo>
                    <a:pt x="222123" y="32547"/>
                    <a:pt x="219856" y="30299"/>
                    <a:pt x="217075" y="30299"/>
                  </a:cubicBezTo>
                  <a:lnTo>
                    <a:pt x="35338" y="30299"/>
                  </a:lnTo>
                  <a:cubicBezTo>
                    <a:pt x="32537" y="30299"/>
                    <a:pt x="30289" y="32547"/>
                    <a:pt x="30289" y="35338"/>
                  </a:cubicBezTo>
                  <a:lnTo>
                    <a:pt x="30289" y="196891"/>
                  </a:lnTo>
                  <a:cubicBezTo>
                    <a:pt x="30289" y="199682"/>
                    <a:pt x="32537" y="201930"/>
                    <a:pt x="35338" y="201930"/>
                  </a:cubicBezTo>
                  <a:close/>
                  <a:moveTo>
                    <a:pt x="40386" y="40386"/>
                  </a:moveTo>
                  <a:lnTo>
                    <a:pt x="212026" y="40386"/>
                  </a:lnTo>
                  <a:lnTo>
                    <a:pt x="212026" y="191833"/>
                  </a:lnTo>
                  <a:lnTo>
                    <a:pt x="40386" y="191833"/>
                  </a:lnTo>
                  <a:lnTo>
                    <a:pt x="40386" y="40386"/>
                  </a:lnTo>
                  <a:close/>
                  <a:moveTo>
                    <a:pt x="40386" y="242316"/>
                  </a:moveTo>
                  <a:lnTo>
                    <a:pt x="80772" y="242316"/>
                  </a:lnTo>
                  <a:cubicBezTo>
                    <a:pt x="83553" y="242316"/>
                    <a:pt x="85820" y="240059"/>
                    <a:pt x="85820" y="237268"/>
                  </a:cubicBezTo>
                  <a:cubicBezTo>
                    <a:pt x="85820" y="234477"/>
                    <a:pt x="83553" y="232229"/>
                    <a:pt x="80772" y="232229"/>
                  </a:cubicBezTo>
                  <a:lnTo>
                    <a:pt x="40386" y="232229"/>
                  </a:lnTo>
                  <a:cubicBezTo>
                    <a:pt x="37586" y="232229"/>
                    <a:pt x="35338" y="234477"/>
                    <a:pt x="35338" y="237268"/>
                  </a:cubicBezTo>
                  <a:cubicBezTo>
                    <a:pt x="35338" y="240059"/>
                    <a:pt x="37586" y="242316"/>
                    <a:pt x="40386" y="242316"/>
                  </a:cubicBezTo>
                  <a:close/>
                  <a:moveTo>
                    <a:pt x="171650" y="252432"/>
                  </a:moveTo>
                  <a:lnTo>
                    <a:pt x="40386" y="252432"/>
                  </a:lnTo>
                  <a:cubicBezTo>
                    <a:pt x="37586" y="252432"/>
                    <a:pt x="35338" y="254670"/>
                    <a:pt x="35338" y="257461"/>
                  </a:cubicBezTo>
                  <a:cubicBezTo>
                    <a:pt x="35338" y="260252"/>
                    <a:pt x="37586" y="262509"/>
                    <a:pt x="40386" y="262509"/>
                  </a:cubicBezTo>
                  <a:lnTo>
                    <a:pt x="171650" y="262509"/>
                  </a:lnTo>
                  <a:cubicBezTo>
                    <a:pt x="174422" y="262509"/>
                    <a:pt x="176679" y="260252"/>
                    <a:pt x="176679" y="257461"/>
                  </a:cubicBezTo>
                  <a:cubicBezTo>
                    <a:pt x="176679" y="254670"/>
                    <a:pt x="174422" y="252432"/>
                    <a:pt x="171650" y="252432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1" name="Group 21"/>
          <p:cNvGrpSpPr/>
          <p:nvPr/>
        </p:nvGrpSpPr>
        <p:grpSpPr>
          <a:xfrm rot="21600000">
            <a:off x="6777038" y="2502675"/>
            <a:ext cx="600075" cy="600075"/>
            <a:chOff x="6777038" y="2502675"/>
            <a:chExt cx="600075" cy="600075"/>
          </a:xfrm>
          <a:solidFill>
            <a:schemeClr val="accent6">
              <a:lumMod val="50000"/>
            </a:schemeClr>
          </a:solidFill>
        </p:grpSpPr>
        <p:sp>
          <p:nvSpPr>
            <p:cNvPr id="20" name="Freeform 20"/>
            <p:cNvSpPr/>
            <p:nvPr/>
          </p:nvSpPr>
          <p:spPr>
            <a:xfrm>
              <a:off x="6777038" y="2502675"/>
              <a:ext cx="600075" cy="60007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3" name="Group 23"/>
          <p:cNvGrpSpPr/>
          <p:nvPr/>
        </p:nvGrpSpPr>
        <p:grpSpPr>
          <a:xfrm rot="21600000">
            <a:off x="6915150" y="2640788"/>
            <a:ext cx="323850" cy="323850"/>
            <a:chOff x="6915150" y="2640788"/>
            <a:chExt cx="323850" cy="323850"/>
          </a:xfrm>
        </p:grpSpPr>
        <p:sp>
          <p:nvSpPr>
            <p:cNvPr id="22" name="Freeform 22"/>
            <p:cNvSpPr/>
            <p:nvPr/>
          </p:nvSpPr>
          <p:spPr>
            <a:xfrm>
              <a:off x="6915150" y="2640788"/>
              <a:ext cx="323850" cy="323850"/>
            </a:xfrm>
            <a:custGeom>
              <a:avLst/>
              <a:gdLst/>
              <a:ahLst/>
              <a:cxnLst/>
              <a:rect l="0" t="0" r="0" b="0"/>
              <a:pathLst>
                <a:path w="302905" h="302895">
                  <a:moveTo>
                    <a:pt x="206978" y="212036"/>
                  </a:moveTo>
                  <a:lnTo>
                    <a:pt x="95917" y="212036"/>
                  </a:lnTo>
                  <a:cubicBezTo>
                    <a:pt x="93116" y="212036"/>
                    <a:pt x="90868" y="214284"/>
                    <a:pt x="90868" y="217075"/>
                  </a:cubicBezTo>
                  <a:lnTo>
                    <a:pt x="90868" y="257451"/>
                  </a:lnTo>
                  <a:cubicBezTo>
                    <a:pt x="90868" y="260242"/>
                    <a:pt x="93116" y="262499"/>
                    <a:pt x="95917" y="262499"/>
                  </a:cubicBezTo>
                  <a:lnTo>
                    <a:pt x="206978" y="262499"/>
                  </a:lnTo>
                  <a:cubicBezTo>
                    <a:pt x="209760" y="262499"/>
                    <a:pt x="212017" y="260242"/>
                    <a:pt x="212017" y="257451"/>
                  </a:cubicBezTo>
                  <a:lnTo>
                    <a:pt x="212017" y="217075"/>
                  </a:lnTo>
                  <a:cubicBezTo>
                    <a:pt x="212017" y="214293"/>
                    <a:pt x="209760" y="212036"/>
                    <a:pt x="206978" y="212036"/>
                  </a:cubicBezTo>
                  <a:close/>
                  <a:moveTo>
                    <a:pt x="201930" y="252413"/>
                  </a:moveTo>
                  <a:lnTo>
                    <a:pt x="100965" y="252413"/>
                  </a:lnTo>
                  <a:lnTo>
                    <a:pt x="100965" y="222123"/>
                  </a:lnTo>
                  <a:lnTo>
                    <a:pt x="201930" y="222123"/>
                  </a:lnTo>
                  <a:lnTo>
                    <a:pt x="201930" y="252413"/>
                  </a:lnTo>
                  <a:close/>
                  <a:moveTo>
                    <a:pt x="302895" y="87078"/>
                  </a:moveTo>
                  <a:cubicBezTo>
                    <a:pt x="302895" y="58245"/>
                    <a:pt x="275330" y="40386"/>
                    <a:pt x="249812" y="40386"/>
                  </a:cubicBezTo>
                  <a:lnTo>
                    <a:pt x="148390" y="40386"/>
                  </a:lnTo>
                  <a:cubicBezTo>
                    <a:pt x="144532" y="25813"/>
                    <a:pt x="126559" y="0"/>
                    <a:pt x="105461" y="0"/>
                  </a:cubicBezTo>
                  <a:lnTo>
                    <a:pt x="42358" y="0"/>
                  </a:lnTo>
                  <a:cubicBezTo>
                    <a:pt x="19793" y="0"/>
                    <a:pt x="0" y="21888"/>
                    <a:pt x="0" y="46853"/>
                  </a:cubicBezTo>
                  <a:lnTo>
                    <a:pt x="0" y="84715"/>
                  </a:lnTo>
                  <a:lnTo>
                    <a:pt x="0" y="111052"/>
                  </a:lnTo>
                  <a:lnTo>
                    <a:pt x="0" y="122587"/>
                  </a:lnTo>
                  <a:lnTo>
                    <a:pt x="0" y="151448"/>
                  </a:lnTo>
                  <a:lnTo>
                    <a:pt x="0" y="186785"/>
                  </a:lnTo>
                  <a:lnTo>
                    <a:pt x="0" y="191843"/>
                  </a:lnTo>
                  <a:lnTo>
                    <a:pt x="0" y="264566"/>
                  </a:lnTo>
                  <a:cubicBezTo>
                    <a:pt x="0" y="283083"/>
                    <a:pt x="13840" y="302895"/>
                    <a:pt x="34471" y="302895"/>
                  </a:cubicBezTo>
                  <a:lnTo>
                    <a:pt x="263223" y="302895"/>
                  </a:lnTo>
                  <a:cubicBezTo>
                    <a:pt x="283245" y="302895"/>
                    <a:pt x="302905" y="283912"/>
                    <a:pt x="302905" y="264566"/>
                  </a:cubicBezTo>
                  <a:lnTo>
                    <a:pt x="302905" y="191853"/>
                  </a:lnTo>
                  <a:lnTo>
                    <a:pt x="302905" y="186785"/>
                  </a:lnTo>
                  <a:lnTo>
                    <a:pt x="302905" y="162811"/>
                  </a:lnTo>
                  <a:cubicBezTo>
                    <a:pt x="302905" y="162477"/>
                    <a:pt x="302857" y="162163"/>
                    <a:pt x="302847" y="161820"/>
                  </a:cubicBezTo>
                  <a:cubicBezTo>
                    <a:pt x="302847" y="161725"/>
                    <a:pt x="302905" y="161639"/>
                    <a:pt x="302905" y="161544"/>
                  </a:cubicBezTo>
                  <a:lnTo>
                    <a:pt x="302905" y="124930"/>
                  </a:lnTo>
                  <a:cubicBezTo>
                    <a:pt x="302905" y="123930"/>
                    <a:pt x="302790" y="122977"/>
                    <a:pt x="302724" y="122006"/>
                  </a:cubicBezTo>
                  <a:cubicBezTo>
                    <a:pt x="302781" y="121710"/>
                    <a:pt x="302905" y="121444"/>
                    <a:pt x="302905" y="121139"/>
                  </a:cubicBezTo>
                  <a:lnTo>
                    <a:pt x="302905" y="87078"/>
                  </a:lnTo>
                  <a:close/>
                  <a:moveTo>
                    <a:pt x="292798" y="181737"/>
                  </a:moveTo>
                  <a:lnTo>
                    <a:pt x="10096" y="181737"/>
                  </a:lnTo>
                  <a:lnTo>
                    <a:pt x="10096" y="151448"/>
                  </a:lnTo>
                  <a:lnTo>
                    <a:pt x="10096" y="122587"/>
                  </a:lnTo>
                  <a:cubicBezTo>
                    <a:pt x="10096" y="104518"/>
                    <a:pt x="23955" y="90878"/>
                    <a:pt x="42358" y="90878"/>
                  </a:cubicBezTo>
                  <a:lnTo>
                    <a:pt x="105461" y="90878"/>
                  </a:lnTo>
                  <a:cubicBezTo>
                    <a:pt x="123796" y="90878"/>
                    <a:pt x="139055" y="109204"/>
                    <a:pt x="139055" y="116119"/>
                  </a:cubicBezTo>
                  <a:cubicBezTo>
                    <a:pt x="139055" y="118910"/>
                    <a:pt x="141303" y="121158"/>
                    <a:pt x="144104" y="121158"/>
                  </a:cubicBezTo>
                  <a:lnTo>
                    <a:pt x="249812" y="121158"/>
                  </a:lnTo>
                  <a:cubicBezTo>
                    <a:pt x="271901" y="121158"/>
                    <a:pt x="292798" y="141408"/>
                    <a:pt x="292798" y="162820"/>
                  </a:cubicBezTo>
                  <a:lnTo>
                    <a:pt x="292798" y="181737"/>
                  </a:lnTo>
                  <a:close/>
                  <a:moveTo>
                    <a:pt x="292798" y="264566"/>
                  </a:moveTo>
                  <a:cubicBezTo>
                    <a:pt x="292798" y="278549"/>
                    <a:pt x="277882" y="292799"/>
                    <a:pt x="263223" y="292799"/>
                  </a:cubicBezTo>
                  <a:lnTo>
                    <a:pt x="34471" y="292799"/>
                  </a:lnTo>
                  <a:cubicBezTo>
                    <a:pt x="19879" y="292799"/>
                    <a:pt x="10096" y="278197"/>
                    <a:pt x="10096" y="264566"/>
                  </a:cubicBezTo>
                  <a:lnTo>
                    <a:pt x="10096" y="191843"/>
                  </a:lnTo>
                  <a:lnTo>
                    <a:pt x="10096" y="191834"/>
                  </a:lnTo>
                  <a:lnTo>
                    <a:pt x="292798" y="191834"/>
                  </a:lnTo>
                  <a:lnTo>
                    <a:pt x="292798" y="191843"/>
                  </a:lnTo>
                  <a:lnTo>
                    <a:pt x="292798" y="264566"/>
                  </a:lnTo>
                  <a:close/>
                  <a:moveTo>
                    <a:pt x="249812" y="111071"/>
                  </a:moveTo>
                  <a:lnTo>
                    <a:pt x="148323" y="111071"/>
                  </a:lnTo>
                  <a:cubicBezTo>
                    <a:pt x="144266" y="97898"/>
                    <a:pt x="125968" y="80782"/>
                    <a:pt x="105461" y="80782"/>
                  </a:cubicBezTo>
                  <a:lnTo>
                    <a:pt x="42358" y="80782"/>
                  </a:lnTo>
                  <a:cubicBezTo>
                    <a:pt x="29223" y="80782"/>
                    <a:pt x="17802" y="86516"/>
                    <a:pt x="10096" y="95498"/>
                  </a:cubicBezTo>
                  <a:lnTo>
                    <a:pt x="10096" y="84725"/>
                  </a:lnTo>
                  <a:cubicBezTo>
                    <a:pt x="10096" y="66161"/>
                    <a:pt x="24860" y="50483"/>
                    <a:pt x="42358" y="50483"/>
                  </a:cubicBezTo>
                  <a:lnTo>
                    <a:pt x="105461" y="50483"/>
                  </a:lnTo>
                  <a:cubicBezTo>
                    <a:pt x="122730" y="50483"/>
                    <a:pt x="139055" y="67666"/>
                    <a:pt x="139055" y="85820"/>
                  </a:cubicBezTo>
                  <a:cubicBezTo>
                    <a:pt x="139055" y="88611"/>
                    <a:pt x="141303" y="90869"/>
                    <a:pt x="144104" y="90869"/>
                  </a:cubicBezTo>
                  <a:lnTo>
                    <a:pt x="249812" y="90869"/>
                  </a:lnTo>
                  <a:cubicBezTo>
                    <a:pt x="270643" y="90869"/>
                    <a:pt x="292798" y="102813"/>
                    <a:pt x="292798" y="124939"/>
                  </a:cubicBezTo>
                  <a:lnTo>
                    <a:pt x="292798" y="133731"/>
                  </a:lnTo>
                  <a:cubicBezTo>
                    <a:pt x="282883" y="120339"/>
                    <a:pt x="266824" y="111071"/>
                    <a:pt x="249812" y="111071"/>
                  </a:cubicBezTo>
                  <a:close/>
                  <a:moveTo>
                    <a:pt x="249822" y="80772"/>
                  </a:moveTo>
                  <a:lnTo>
                    <a:pt x="148847" y="80772"/>
                  </a:lnTo>
                  <a:cubicBezTo>
                    <a:pt x="146171" y="59065"/>
                    <a:pt x="126692" y="40386"/>
                    <a:pt x="105461" y="40386"/>
                  </a:cubicBezTo>
                  <a:lnTo>
                    <a:pt x="42358" y="40386"/>
                  </a:lnTo>
                  <a:cubicBezTo>
                    <a:pt x="29366" y="40386"/>
                    <a:pt x="17878" y="46663"/>
                    <a:pt x="10096" y="56331"/>
                  </a:cubicBezTo>
                  <a:lnTo>
                    <a:pt x="10096" y="46844"/>
                  </a:lnTo>
                  <a:cubicBezTo>
                    <a:pt x="10096" y="29499"/>
                    <a:pt x="23898" y="10097"/>
                    <a:pt x="42358" y="10097"/>
                  </a:cubicBezTo>
                  <a:lnTo>
                    <a:pt x="105461" y="10097"/>
                  </a:lnTo>
                  <a:cubicBezTo>
                    <a:pt x="122768" y="10097"/>
                    <a:pt x="139055" y="37509"/>
                    <a:pt x="139055" y="45434"/>
                  </a:cubicBezTo>
                  <a:cubicBezTo>
                    <a:pt x="139055" y="48225"/>
                    <a:pt x="141303" y="50473"/>
                    <a:pt x="144104" y="50473"/>
                  </a:cubicBezTo>
                  <a:lnTo>
                    <a:pt x="249812" y="50473"/>
                  </a:lnTo>
                  <a:cubicBezTo>
                    <a:pt x="270567" y="50473"/>
                    <a:pt x="292798" y="65180"/>
                    <a:pt x="292798" y="87078"/>
                  </a:cubicBezTo>
                  <a:lnTo>
                    <a:pt x="292798" y="98260"/>
                  </a:lnTo>
                  <a:cubicBezTo>
                    <a:pt x="282521" y="86792"/>
                    <a:pt x="265862" y="80772"/>
                    <a:pt x="249822" y="80772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21600000">
            <a:off x="1309104" y="2993111"/>
            <a:ext cx="1983638" cy="2286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1800"/>
              </a:lnSpc>
            </a:pPr>
            <a:r>
              <a:rPr lang="en-US" sz="1800" b="1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Miranda</a:t>
            </a:r>
          </a:p>
        </p:txBody>
      </p:sp>
      <p:sp>
        <p:nvSpPr>
          <p:cNvPr id="4" name="TextBox 4"/>
          <p:cNvSpPr txBox="1"/>
          <p:nvPr/>
        </p:nvSpPr>
        <p:spPr>
          <a:xfrm rot="21600000">
            <a:off x="4289503" y="1324634"/>
            <a:ext cx="5151863" cy="59055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340"/>
              </a:lnSpc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Miranda</a:t>
            </a:r>
            <a:r>
              <a:rPr lang="en-US" sz="1800" b="0" i="0" spc="0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 lives in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Port Arthur</a:t>
            </a:r>
            <a:r>
              <a:rPr lang="en-US" sz="1800" b="0" i="0" spc="0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, TX, and suffers from a respiratory illness. </a:t>
            </a:r>
          </a:p>
          <a:p>
            <a:pPr algn="l">
              <a:lnSpc>
                <a:spcPts val="234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She</a:t>
            </a:r>
            <a:r>
              <a:rPr lang="en-US" sz="1800" i="0" spc="0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 now </a:t>
            </a:r>
            <a:r>
              <a:rPr lang="en-US" sz="1800" b="1" i="0" spc="0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has</a:t>
            </a:r>
            <a:r>
              <a:rPr lang="en-US" sz="1800" b="0" i="0" spc="0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 a mobile solution that:</a:t>
            </a:r>
          </a:p>
        </p:txBody>
      </p:sp>
      <p:sp>
        <p:nvSpPr>
          <p:cNvPr id="5" name="TextBox 5"/>
          <p:cNvSpPr txBox="1"/>
          <p:nvPr/>
        </p:nvSpPr>
        <p:spPr>
          <a:xfrm rot="21600000">
            <a:off x="5475538" y="2458705"/>
            <a:ext cx="3907688" cy="23622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340"/>
              </a:lnSpc>
            </a:pPr>
            <a:r>
              <a:rPr lang="en-US" sz="1800" b="0" i="0" spc="0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Provides real-time information on the air pollutants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that directly impact her</a:t>
            </a:r>
            <a:r>
              <a:rPr lang="en-US" sz="1800" b="0" i="0" spc="0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.</a:t>
            </a:r>
          </a:p>
          <a:p>
            <a:pPr algn="l">
              <a:lnSpc>
                <a:spcPts val="2340"/>
              </a:lnSpc>
            </a:pPr>
            <a:endParaRPr lang="en-US" sz="1800" b="0" i="0" spc="0" dirty="0">
              <a:solidFill>
                <a:srgbClr val="7030A0"/>
              </a:solidFill>
              <a:latin typeface="Poppins"/>
            </a:endParaRPr>
          </a:p>
          <a:p>
            <a:pPr>
              <a:lnSpc>
                <a:spcPts val="234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Empowers her to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modify her schedule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to reduce her emissions exposure.</a:t>
            </a:r>
          </a:p>
          <a:p>
            <a:pPr algn="l">
              <a:lnSpc>
                <a:spcPts val="2340"/>
              </a:lnSpc>
            </a:pPr>
            <a:endParaRPr lang="en-US" dirty="0">
              <a:solidFill>
                <a:srgbClr val="7030A0"/>
              </a:solidFill>
              <a:latin typeface="Poppins"/>
            </a:endParaRPr>
          </a:p>
          <a:p>
            <a:pPr algn="l">
              <a:lnSpc>
                <a:spcPts val="2340"/>
              </a:lnSpc>
            </a:pPr>
            <a:r>
              <a:rPr lang="en-US" sz="1800" b="0" i="0" spc="0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Predicts possible health impacts of exposure to various pollutants.</a:t>
            </a:r>
          </a:p>
        </p:txBody>
      </p:sp>
      <p:sp>
        <p:nvSpPr>
          <p:cNvPr id="8" name="TextBox 8"/>
          <p:cNvSpPr txBox="1"/>
          <p:nvPr/>
        </p:nvSpPr>
        <p:spPr>
          <a:xfrm rot="21600000">
            <a:off x="373782" y="369075"/>
            <a:ext cx="4333931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2400" b="1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Problem Solved</a:t>
            </a:r>
            <a:endParaRPr lang="en-US" sz="2400" b="1" i="0" spc="0" dirty="0">
              <a:solidFill>
                <a:schemeClr val="tx2">
                  <a:lumMod val="75000"/>
                </a:schemeClr>
              </a:solidFill>
              <a:latin typeface="Verdana Pro Black" panose="020B0604020202020204" pitchFamily="34" charset="0"/>
            </a:endParaRPr>
          </a:p>
        </p:txBody>
      </p:sp>
      <p:pic>
        <p:nvPicPr>
          <p:cNvPr id="19" name="Picture 18" descr="happy woman leaning on wall">
            <a:extLst>
              <a:ext uri="{FF2B5EF4-FFF2-40B4-BE49-F238E27FC236}">
                <a16:creationId xmlns:a16="http://schemas.microsoft.com/office/drawing/2014/main" id="{A3EE62A1-6ADA-0BD3-12B1-570F65775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1" y="1092935"/>
            <a:ext cx="2623881" cy="1750995"/>
          </a:xfrm>
          <a:prstGeom prst="rect">
            <a:avLst/>
          </a:prstGeom>
        </p:spPr>
      </p:pic>
      <p:pic>
        <p:nvPicPr>
          <p:cNvPr id="21" name="Graphic 20" descr="Medical outline">
            <a:extLst>
              <a:ext uri="{FF2B5EF4-FFF2-40B4-BE49-F238E27FC236}">
                <a16:creationId xmlns:a16="http://schemas.microsoft.com/office/drawing/2014/main" id="{293A2BB7-0F27-03C9-89E2-A21688D02B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8558" y="4820904"/>
            <a:ext cx="509707" cy="509707"/>
          </a:xfrm>
          <a:prstGeom prst="rect">
            <a:avLst/>
          </a:prstGeom>
        </p:spPr>
      </p:pic>
      <p:pic>
        <p:nvPicPr>
          <p:cNvPr id="23" name="Graphic 22" descr="Alarm clock with solid fill">
            <a:extLst>
              <a:ext uri="{FF2B5EF4-FFF2-40B4-BE49-F238E27FC236}">
                <a16:creationId xmlns:a16="http://schemas.microsoft.com/office/drawing/2014/main" id="{127DCD54-89BF-BAFF-E6E4-B0BAC1AB56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07713" y="2458704"/>
            <a:ext cx="657151" cy="657151"/>
          </a:xfrm>
          <a:prstGeom prst="rect">
            <a:avLst/>
          </a:prstGeom>
        </p:spPr>
      </p:pic>
      <p:pic>
        <p:nvPicPr>
          <p:cNvPr id="25" name="Graphic 24" descr="Artificial Intelligence outline">
            <a:extLst>
              <a:ext uri="{FF2B5EF4-FFF2-40B4-BE49-F238E27FC236}">
                <a16:creationId xmlns:a16="http://schemas.microsoft.com/office/drawing/2014/main" id="{5555E31C-3828-2923-8A9E-EF3553A35B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7713" y="3612346"/>
            <a:ext cx="590552" cy="5905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3558F6-E84D-8E29-099D-BB0573980ACF}"/>
              </a:ext>
            </a:extLst>
          </p:cNvPr>
          <p:cNvSpPr txBox="1"/>
          <p:nvPr/>
        </p:nvSpPr>
        <p:spPr>
          <a:xfrm>
            <a:off x="174146" y="3343365"/>
            <a:ext cx="411535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b="0" i="1" dirty="0">
                <a:solidFill>
                  <a:srgbClr val="002060"/>
                </a:solidFill>
                <a:effectLst/>
                <a:latin typeface="TiemposTextWeb"/>
              </a:rPr>
              <a:t>“the ‘rule of threes’ gets at the desperate nature of what our bodies need: </a:t>
            </a:r>
            <a:r>
              <a:rPr lang="en-CA" b="1" i="1" dirty="0">
                <a:solidFill>
                  <a:srgbClr val="002060"/>
                </a:solidFill>
                <a:effectLst/>
                <a:latin typeface="TiemposTextWeb"/>
              </a:rPr>
              <a:t>three minutes without oxygen</a:t>
            </a:r>
            <a:r>
              <a:rPr lang="en-CA" b="0" i="1" dirty="0">
                <a:solidFill>
                  <a:srgbClr val="002060"/>
                </a:solidFill>
                <a:effectLst/>
                <a:latin typeface="TiemposTextWeb"/>
              </a:rPr>
              <a:t>, three days without water, three weeks without food.”</a:t>
            </a:r>
            <a:endParaRPr lang="en-CA" i="1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F306A8F-DA7A-F0F6-1BFC-3C75DF9E9F96}"/>
              </a:ext>
            </a:extLst>
          </p:cNvPr>
          <p:cNvSpPr txBox="1"/>
          <p:nvPr/>
        </p:nvSpPr>
        <p:spPr>
          <a:xfrm>
            <a:off x="174146" y="4494438"/>
            <a:ext cx="40335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800" dirty="0">
                <a:solidFill>
                  <a:srgbClr val="002060"/>
                </a:solidFill>
              </a:rPr>
              <a:t>SOURCE: https://www.businessinsider.com/longest-survival-records-water-food-sleep-breathing-2016-5#the-rule-of-three-minutes-without-air-is-a-good-guideline-hold-your-breath-for-longer-and-you-run-the-risk-of-brain-damage-1</a:t>
            </a:r>
          </a:p>
        </p:txBody>
      </p:sp>
    </p:spTree>
    <p:extLst>
      <p:ext uri="{BB962C8B-B14F-4D97-AF65-F5344CB8AC3E}">
        <p14:creationId xmlns:p14="http://schemas.microsoft.com/office/powerpoint/2010/main" val="2058138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 rot="21600000">
            <a:off x="462817" y="1016436"/>
            <a:ext cx="3291428" cy="59055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340"/>
              </a:lnSpc>
            </a:pPr>
            <a:r>
              <a:rPr lang="en-US" b="1" dirty="0">
                <a:solidFill>
                  <a:srgbClr val="002060"/>
                </a:solidFill>
                <a:latin typeface="Poppins"/>
              </a:rPr>
              <a:t>Acme Engineering </a:t>
            </a:r>
            <a:r>
              <a:rPr lang="en-US" sz="1800" b="0" i="0" spc="0" dirty="0">
                <a:solidFill>
                  <a:srgbClr val="002060"/>
                </a:solidFill>
                <a:latin typeface="Poppins"/>
              </a:rPr>
              <a:t>based in Port Arthur, ON, and designs GHG-intensive chemical , </a:t>
            </a:r>
            <a:r>
              <a:rPr lang="en-US" dirty="0">
                <a:solidFill>
                  <a:srgbClr val="002060"/>
                </a:solidFill>
                <a:latin typeface="Poppins"/>
              </a:rPr>
              <a:t>energy and pharmaceutical industrial processes.  </a:t>
            </a:r>
          </a:p>
          <a:p>
            <a:pPr marL="285750" indent="-285750" algn="l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Poppins"/>
              </a:rPr>
              <a:t>They </a:t>
            </a:r>
            <a:r>
              <a:rPr lang="en-US" b="1" dirty="0">
                <a:solidFill>
                  <a:srgbClr val="002060"/>
                </a:solidFill>
                <a:latin typeface="Poppins"/>
              </a:rPr>
              <a:t>have </a:t>
            </a:r>
            <a:r>
              <a:rPr lang="en-US" dirty="0">
                <a:solidFill>
                  <a:srgbClr val="002060"/>
                </a:solidFill>
                <a:latin typeface="Poppins"/>
              </a:rPr>
              <a:t>real-time data for more iterative designs to protect </a:t>
            </a:r>
            <a:r>
              <a:rPr lang="en-US" b="1" dirty="0">
                <a:solidFill>
                  <a:srgbClr val="002060"/>
                </a:solidFill>
                <a:latin typeface="Poppins"/>
              </a:rPr>
              <a:t>Miranda</a:t>
            </a:r>
            <a:r>
              <a:rPr lang="en-US" dirty="0">
                <a:solidFill>
                  <a:srgbClr val="002060"/>
                </a:solidFill>
                <a:latin typeface="Poppins"/>
              </a:rPr>
              <a:t>, their employees and the community.</a:t>
            </a:r>
          </a:p>
          <a:p>
            <a:pPr marL="285750" indent="-285750" algn="l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US" sz="1800" b="0" i="0" spc="0" dirty="0">
                <a:solidFill>
                  <a:srgbClr val="002060"/>
                </a:solidFill>
                <a:latin typeface="Poppins"/>
              </a:rPr>
              <a:t>Like </a:t>
            </a:r>
            <a:r>
              <a:rPr lang="en-US" sz="1800" b="1" i="0" spc="0" dirty="0">
                <a:solidFill>
                  <a:srgbClr val="002060"/>
                </a:solidFill>
                <a:latin typeface="Poppins"/>
              </a:rPr>
              <a:t>few</a:t>
            </a:r>
            <a:r>
              <a:rPr lang="en-US" sz="1800" b="0" i="0" spc="0" dirty="0">
                <a:solidFill>
                  <a:srgbClr val="002060"/>
                </a:solidFill>
                <a:latin typeface="Poppins"/>
              </a:rPr>
              <a:t> of other </a:t>
            </a:r>
            <a:r>
              <a:rPr lang="en-US" b="1" dirty="0">
                <a:solidFill>
                  <a:srgbClr val="002060"/>
                </a:solidFill>
                <a:latin typeface="Poppins"/>
              </a:rPr>
              <a:t>ESG-conscious engineering firms</a:t>
            </a:r>
            <a:r>
              <a:rPr lang="en-US" dirty="0">
                <a:solidFill>
                  <a:srgbClr val="002060"/>
                </a:solidFill>
                <a:latin typeface="Poppins"/>
              </a:rPr>
              <a:t>, they</a:t>
            </a:r>
            <a:r>
              <a:rPr lang="en-US" sz="1800" i="0" spc="0" dirty="0">
                <a:solidFill>
                  <a:srgbClr val="002060"/>
                </a:solidFill>
                <a:latin typeface="Poppins"/>
              </a:rPr>
              <a:t> </a:t>
            </a:r>
            <a:r>
              <a:rPr lang="en-US" sz="1800" b="1" i="0" spc="0" dirty="0">
                <a:solidFill>
                  <a:srgbClr val="002060"/>
                </a:solidFill>
                <a:latin typeface="Poppins"/>
              </a:rPr>
              <a:t>have</a:t>
            </a:r>
            <a:r>
              <a:rPr lang="en-US" sz="1800" b="0" i="0" spc="0" dirty="0">
                <a:solidFill>
                  <a:srgbClr val="002060"/>
                </a:solidFill>
                <a:latin typeface="Poppins"/>
              </a:rPr>
              <a:t> a solution that:</a:t>
            </a:r>
          </a:p>
        </p:txBody>
      </p:sp>
      <p:sp>
        <p:nvSpPr>
          <p:cNvPr id="5" name="TextBox 5"/>
          <p:cNvSpPr txBox="1"/>
          <p:nvPr/>
        </p:nvSpPr>
        <p:spPr>
          <a:xfrm rot="21600000">
            <a:off x="5134511" y="1606987"/>
            <a:ext cx="3907688" cy="23622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340"/>
              </a:lnSpc>
            </a:pPr>
            <a:r>
              <a:rPr lang="en-US" sz="1800" b="1" i="0" spc="0" dirty="0">
                <a:solidFill>
                  <a:srgbClr val="002060"/>
                </a:solidFill>
                <a:latin typeface="Poppins"/>
              </a:rPr>
              <a:t>Lowers cost </a:t>
            </a:r>
            <a:r>
              <a:rPr lang="en-US" sz="1800" b="0" i="0" spc="0" dirty="0">
                <a:solidFill>
                  <a:srgbClr val="002060"/>
                </a:solidFill>
                <a:latin typeface="Poppins"/>
              </a:rPr>
              <a:t>by providing real-time, relevant information on the populations impacted by their designs (reduces overdesign)</a:t>
            </a:r>
            <a:r>
              <a:rPr lang="en-US" dirty="0">
                <a:solidFill>
                  <a:srgbClr val="002060"/>
                </a:solidFill>
                <a:latin typeface="Poppins"/>
              </a:rPr>
              <a:t>.</a:t>
            </a:r>
            <a:endParaRPr lang="en-US" sz="1800" b="0" i="0" spc="0" dirty="0">
              <a:solidFill>
                <a:srgbClr val="002060"/>
              </a:solidFill>
              <a:latin typeface="Poppins"/>
            </a:endParaRPr>
          </a:p>
          <a:p>
            <a:pPr algn="l">
              <a:lnSpc>
                <a:spcPts val="2340"/>
              </a:lnSpc>
            </a:pPr>
            <a:endParaRPr lang="en-US" sz="1800" b="0" i="0" spc="0" dirty="0">
              <a:solidFill>
                <a:srgbClr val="7030A0"/>
              </a:solidFill>
              <a:latin typeface="Poppins"/>
            </a:endParaRPr>
          </a:p>
          <a:p>
            <a:pPr algn="l">
              <a:lnSpc>
                <a:spcPts val="2340"/>
              </a:lnSpc>
            </a:pPr>
            <a:r>
              <a:rPr lang="en-US" sz="1800" b="0" i="0" spc="0" dirty="0">
                <a:solidFill>
                  <a:srgbClr val="002060"/>
                </a:solidFill>
                <a:latin typeface="Poppins"/>
              </a:rPr>
              <a:t>Gives </a:t>
            </a:r>
            <a:r>
              <a:rPr lang="en-US" dirty="0">
                <a:solidFill>
                  <a:srgbClr val="002060"/>
                </a:solidFill>
                <a:latin typeface="Poppins"/>
              </a:rPr>
              <a:t>data to </a:t>
            </a:r>
            <a:r>
              <a:rPr lang="en-US" b="1" dirty="0">
                <a:solidFill>
                  <a:srgbClr val="002060"/>
                </a:solidFill>
                <a:latin typeface="Poppins"/>
              </a:rPr>
              <a:t>potentially decrease</a:t>
            </a:r>
            <a:r>
              <a:rPr lang="en-US" sz="1800" b="1" i="0" spc="0" dirty="0">
                <a:solidFill>
                  <a:srgbClr val="002060"/>
                </a:solidFill>
                <a:latin typeface="Poppins"/>
              </a:rPr>
              <a:t> liability </a:t>
            </a:r>
            <a:r>
              <a:rPr lang="en-US" sz="1800" b="0" i="0" spc="0" dirty="0">
                <a:solidFill>
                  <a:srgbClr val="002060"/>
                </a:solidFill>
                <a:latin typeface="Poppins"/>
              </a:rPr>
              <a:t>by giving iterative feedback on their design changes.</a:t>
            </a:r>
          </a:p>
          <a:p>
            <a:pPr algn="l">
              <a:lnSpc>
                <a:spcPts val="2340"/>
              </a:lnSpc>
            </a:pPr>
            <a:endParaRPr lang="en-US" dirty="0">
              <a:solidFill>
                <a:srgbClr val="002060"/>
              </a:solidFill>
              <a:latin typeface="Poppins"/>
            </a:endParaRPr>
          </a:p>
          <a:p>
            <a:pPr>
              <a:lnSpc>
                <a:spcPts val="2340"/>
              </a:lnSpc>
            </a:pPr>
            <a:r>
              <a:rPr lang="en-US" b="1" dirty="0">
                <a:solidFill>
                  <a:srgbClr val="002060"/>
                </a:solidFill>
                <a:latin typeface="Poppins"/>
              </a:rPr>
              <a:t>Lowers cost </a:t>
            </a:r>
            <a:r>
              <a:rPr lang="en-US" dirty="0">
                <a:solidFill>
                  <a:srgbClr val="002060"/>
                </a:solidFill>
                <a:latin typeface="Poppins"/>
              </a:rPr>
              <a:t>by optimizing the schedule of workers to as to minimize impactful exposure.</a:t>
            </a:r>
          </a:p>
          <a:p>
            <a:pPr algn="l">
              <a:lnSpc>
                <a:spcPts val="2340"/>
              </a:lnSpc>
            </a:pPr>
            <a:endParaRPr lang="en-US" sz="1800" b="0" i="0" spc="0" dirty="0">
              <a:solidFill>
                <a:srgbClr val="002060"/>
              </a:solidFill>
              <a:latin typeface="Poppins"/>
            </a:endParaRPr>
          </a:p>
        </p:txBody>
      </p:sp>
      <p:sp>
        <p:nvSpPr>
          <p:cNvPr id="8" name="TextBox 8"/>
          <p:cNvSpPr txBox="1"/>
          <p:nvPr/>
        </p:nvSpPr>
        <p:spPr>
          <a:xfrm rot="21600000">
            <a:off x="373782" y="369075"/>
            <a:ext cx="4333931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2400" b="1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Problem</a:t>
            </a:r>
            <a:endParaRPr lang="en-US" sz="2400" b="1" i="0" spc="0" dirty="0">
              <a:solidFill>
                <a:schemeClr val="tx2">
                  <a:lumMod val="75000"/>
                </a:schemeClr>
              </a:solidFill>
              <a:latin typeface="Verdana Pro Black" panose="020B0604020202020204" pitchFamily="34" charset="0"/>
            </a:endParaRPr>
          </a:p>
        </p:txBody>
      </p:sp>
      <p:pic>
        <p:nvPicPr>
          <p:cNvPr id="17" name="Graphic 16" descr="Clock with solid fill">
            <a:extLst>
              <a:ext uri="{FF2B5EF4-FFF2-40B4-BE49-F238E27FC236}">
                <a16:creationId xmlns:a16="http://schemas.microsoft.com/office/drawing/2014/main" id="{A032A4AF-B8ED-D482-6FCF-3F867318DA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4292940" y="4524413"/>
            <a:ext cx="592913" cy="592913"/>
          </a:xfrm>
          <a:prstGeom prst="rect">
            <a:avLst/>
          </a:prstGeom>
        </p:spPr>
      </p:pic>
      <p:pic>
        <p:nvPicPr>
          <p:cNvPr id="19" name="Graphic 18" descr="Chat outline">
            <a:extLst>
              <a:ext uri="{FF2B5EF4-FFF2-40B4-BE49-F238E27FC236}">
                <a16:creationId xmlns:a16="http://schemas.microsoft.com/office/drawing/2014/main" id="{C720FA16-B80B-ACEF-C81B-5829F85506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1688" y="3065700"/>
            <a:ext cx="574806" cy="574806"/>
          </a:xfrm>
          <a:prstGeom prst="rect">
            <a:avLst/>
          </a:prstGeom>
        </p:spPr>
      </p:pic>
      <p:pic>
        <p:nvPicPr>
          <p:cNvPr id="2" name="Graphic 1" descr="Money with solid fill">
            <a:extLst>
              <a:ext uri="{FF2B5EF4-FFF2-40B4-BE49-F238E27FC236}">
                <a16:creationId xmlns:a16="http://schemas.microsoft.com/office/drawing/2014/main" id="{BC5A2414-ED6B-47C5-AAC1-2337C3818CA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285307" y="1606987"/>
            <a:ext cx="574806" cy="574806"/>
          </a:xfrm>
          <a:prstGeom prst="rect">
            <a:avLst/>
          </a:prstGeom>
        </p:spPr>
      </p:pic>
      <p:pic>
        <p:nvPicPr>
          <p:cNvPr id="3" name="Picture 2" descr="Safety professional in front of power plant">
            <a:extLst>
              <a:ext uri="{FF2B5EF4-FFF2-40B4-BE49-F238E27FC236}">
                <a16:creationId xmlns:a16="http://schemas.microsoft.com/office/drawing/2014/main" id="{BDB2CA4F-6D9C-9812-68D8-8147A70127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2163" y="229095"/>
            <a:ext cx="1953844" cy="130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29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21600000">
            <a:off x="1309104" y="2993111"/>
            <a:ext cx="1983638" cy="2286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1800"/>
              </a:lnSpc>
            </a:pPr>
            <a:r>
              <a:rPr lang="en-US" sz="1800" b="1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Miranda</a:t>
            </a:r>
          </a:p>
        </p:txBody>
      </p:sp>
      <p:sp>
        <p:nvSpPr>
          <p:cNvPr id="4" name="TextBox 4"/>
          <p:cNvSpPr txBox="1"/>
          <p:nvPr/>
        </p:nvSpPr>
        <p:spPr>
          <a:xfrm rot="21600000">
            <a:off x="4363844" y="1043006"/>
            <a:ext cx="5151863" cy="59055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340"/>
              </a:lnSpc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Miranda</a:t>
            </a:r>
            <a:r>
              <a:rPr lang="en-US" sz="1800" b="0" i="0" spc="0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 lives in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Port Arthur</a:t>
            </a:r>
            <a:r>
              <a:rPr lang="en-US" sz="1800" b="0" i="0" spc="0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, TX, and suffers from a respiratory illness. </a:t>
            </a:r>
          </a:p>
          <a:p>
            <a:pPr algn="l">
              <a:lnSpc>
                <a:spcPts val="2340"/>
              </a:lnSpc>
            </a:pPr>
            <a:r>
              <a:rPr lang="en-US" sz="1800" b="0" i="0" spc="0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Like many of other 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health-conscious people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, she</a:t>
            </a:r>
            <a:r>
              <a:rPr lang="en-US" sz="1800" i="0" spc="0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 </a:t>
            </a:r>
            <a:r>
              <a:rPr lang="en-US" sz="1800" b="0" i="0" spc="0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struggles to find a mobile solution that:</a:t>
            </a:r>
          </a:p>
        </p:txBody>
      </p:sp>
      <p:sp>
        <p:nvSpPr>
          <p:cNvPr id="5" name="TextBox 5"/>
          <p:cNvSpPr txBox="1"/>
          <p:nvPr/>
        </p:nvSpPr>
        <p:spPr>
          <a:xfrm rot="21600000">
            <a:off x="5475538" y="2458705"/>
            <a:ext cx="3907688" cy="23622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340"/>
              </a:lnSpc>
            </a:pPr>
            <a:r>
              <a:rPr lang="en-US" sz="1800" b="0" i="0" spc="0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Provides real-time information on the air pollutants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that directly impact her</a:t>
            </a:r>
            <a:r>
              <a:rPr lang="en-US" sz="1800" b="0" i="0" spc="0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.</a:t>
            </a:r>
          </a:p>
          <a:p>
            <a:pPr algn="l">
              <a:lnSpc>
                <a:spcPts val="2340"/>
              </a:lnSpc>
            </a:pPr>
            <a:endParaRPr lang="en-US" sz="1800" b="0" i="0" spc="0" dirty="0">
              <a:solidFill>
                <a:srgbClr val="7030A0"/>
              </a:solidFill>
              <a:latin typeface="Poppins"/>
            </a:endParaRPr>
          </a:p>
          <a:p>
            <a:pPr algn="l">
              <a:lnSpc>
                <a:spcPts val="2340"/>
              </a:lnSpc>
            </a:pPr>
            <a:r>
              <a:rPr lang="en-US" sz="1800" b="0" i="0" spc="0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Predicts her future exposure to air pollutants.</a:t>
            </a:r>
          </a:p>
          <a:p>
            <a:pPr algn="l">
              <a:lnSpc>
                <a:spcPts val="2340"/>
              </a:lnSpc>
            </a:pPr>
            <a:endParaRPr lang="en-US" dirty="0">
              <a:solidFill>
                <a:srgbClr val="7030A0"/>
              </a:solidFill>
              <a:latin typeface="Poppins"/>
            </a:endParaRPr>
          </a:p>
          <a:p>
            <a:pPr algn="l">
              <a:lnSpc>
                <a:spcPts val="2340"/>
              </a:lnSpc>
            </a:pPr>
            <a:r>
              <a:rPr lang="en-US" sz="1800" b="0" i="0" spc="0" dirty="0">
                <a:solidFill>
                  <a:schemeClr val="accent1">
                    <a:lumMod val="50000"/>
                  </a:schemeClr>
                </a:solidFill>
                <a:latin typeface="Poppins"/>
              </a:rPr>
              <a:t>Predicts possible health impacts of exposure to various pollutants.</a:t>
            </a:r>
          </a:p>
        </p:txBody>
      </p:sp>
      <p:sp>
        <p:nvSpPr>
          <p:cNvPr id="8" name="TextBox 8"/>
          <p:cNvSpPr txBox="1"/>
          <p:nvPr/>
        </p:nvSpPr>
        <p:spPr>
          <a:xfrm rot="21600000">
            <a:off x="373782" y="369075"/>
            <a:ext cx="4333931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2400" b="1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Problem</a:t>
            </a:r>
            <a:endParaRPr lang="en-US" sz="2400" b="1" i="0" spc="0" dirty="0">
              <a:solidFill>
                <a:schemeClr val="tx2">
                  <a:lumMod val="75000"/>
                </a:schemeClr>
              </a:solidFill>
              <a:latin typeface="Verdana Pro Black" panose="020B0604020202020204" pitchFamily="34" charset="0"/>
            </a:endParaRPr>
          </a:p>
        </p:txBody>
      </p:sp>
      <p:pic>
        <p:nvPicPr>
          <p:cNvPr id="19" name="Picture 18" descr="happy woman leaning on wall">
            <a:extLst>
              <a:ext uri="{FF2B5EF4-FFF2-40B4-BE49-F238E27FC236}">
                <a16:creationId xmlns:a16="http://schemas.microsoft.com/office/drawing/2014/main" id="{A3EE62A1-6ADA-0BD3-12B1-570F65775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1" y="1092935"/>
            <a:ext cx="2623881" cy="1750995"/>
          </a:xfrm>
          <a:prstGeom prst="rect">
            <a:avLst/>
          </a:prstGeom>
        </p:spPr>
      </p:pic>
      <p:pic>
        <p:nvPicPr>
          <p:cNvPr id="21" name="Graphic 20" descr="Medical outline">
            <a:extLst>
              <a:ext uri="{FF2B5EF4-FFF2-40B4-BE49-F238E27FC236}">
                <a16:creationId xmlns:a16="http://schemas.microsoft.com/office/drawing/2014/main" id="{293A2BB7-0F27-03C9-89E2-A21688D02B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53535" y="4566051"/>
            <a:ext cx="509707" cy="509707"/>
          </a:xfrm>
          <a:prstGeom prst="rect">
            <a:avLst/>
          </a:prstGeom>
        </p:spPr>
      </p:pic>
      <p:pic>
        <p:nvPicPr>
          <p:cNvPr id="23" name="Graphic 22" descr="Alarm clock with solid fill">
            <a:extLst>
              <a:ext uri="{FF2B5EF4-FFF2-40B4-BE49-F238E27FC236}">
                <a16:creationId xmlns:a16="http://schemas.microsoft.com/office/drawing/2014/main" id="{127DCD54-89BF-BAFF-E6E4-B0BAC1AB566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07713" y="2458704"/>
            <a:ext cx="657151" cy="657151"/>
          </a:xfrm>
          <a:prstGeom prst="rect">
            <a:avLst/>
          </a:prstGeom>
        </p:spPr>
      </p:pic>
      <p:pic>
        <p:nvPicPr>
          <p:cNvPr id="25" name="Graphic 24" descr="Artificial Intelligence outline">
            <a:extLst>
              <a:ext uri="{FF2B5EF4-FFF2-40B4-BE49-F238E27FC236}">
                <a16:creationId xmlns:a16="http://schemas.microsoft.com/office/drawing/2014/main" id="{5555E31C-3828-2923-8A9E-EF3553A35BE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7713" y="3612346"/>
            <a:ext cx="590552" cy="59055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21600000">
            <a:off x="1755992" y="3713011"/>
            <a:ext cx="1490719" cy="62865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520"/>
              </a:lnSpc>
            </a:pPr>
            <a:r>
              <a:rPr lang="en-US" sz="1800" b="1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Jason </a:t>
            </a:r>
          </a:p>
          <a:p>
            <a:pPr algn="l">
              <a:lnSpc>
                <a:spcPts val="2520"/>
              </a:lnSpc>
            </a:pPr>
            <a:r>
              <a:rPr lang="en-US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Thomas</a:t>
            </a:r>
            <a:endParaRPr lang="en-US" sz="1800" i="0" spc="0" dirty="0">
              <a:solidFill>
                <a:srgbClr val="212950">
                  <a:alpha val="100000"/>
                </a:srgbClr>
              </a:solidFill>
              <a:latin typeface="Poppins"/>
            </a:endParaRPr>
          </a:p>
        </p:txBody>
      </p:sp>
      <p:sp>
        <p:nvSpPr>
          <p:cNvPr id="4" name="TextBox 4"/>
          <p:cNvSpPr txBox="1"/>
          <p:nvPr/>
        </p:nvSpPr>
        <p:spPr>
          <a:xfrm rot="21600000">
            <a:off x="1755992" y="4416227"/>
            <a:ext cx="1590731" cy="2381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920"/>
              </a:lnSpc>
            </a:pPr>
            <a:r>
              <a:rPr lang="en-US" sz="1200" b="0" i="1" spc="0" dirty="0">
                <a:solidFill>
                  <a:srgbClr val="FC6E38">
                    <a:alpha val="100000"/>
                  </a:srgbClr>
                </a:solidFill>
                <a:latin typeface="Poppins"/>
              </a:rPr>
              <a:t>Engineering Director</a:t>
            </a:r>
          </a:p>
        </p:txBody>
      </p:sp>
      <p:sp>
        <p:nvSpPr>
          <p:cNvPr id="6" name="TextBox 6"/>
          <p:cNvSpPr txBox="1"/>
          <p:nvPr/>
        </p:nvSpPr>
        <p:spPr>
          <a:xfrm rot="21600000">
            <a:off x="4174371" y="1816873"/>
            <a:ext cx="4434370" cy="20574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marL="285750" indent="-285750" algn="l">
              <a:lnSpc>
                <a:spcPts val="2025"/>
              </a:lnSpc>
              <a:buFont typeface="Arial" panose="020B0604020202020204" pitchFamily="34" charset="0"/>
              <a:buChar char="•"/>
            </a:pPr>
            <a:r>
              <a:rPr lang="en-US" sz="1350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Founder of </a:t>
            </a:r>
            <a:r>
              <a:rPr lang="en-US" sz="1350" b="0" i="0" spc="0" dirty="0" err="1">
                <a:solidFill>
                  <a:srgbClr val="212950">
                    <a:alpha val="100000"/>
                  </a:srgbClr>
                </a:solidFill>
                <a:latin typeface="Poppins"/>
              </a:rPr>
              <a:t>Engfinite</a:t>
            </a:r>
            <a:r>
              <a:rPr lang="en-US" sz="1350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 Synergies </a:t>
            </a:r>
            <a:r>
              <a:rPr lang="en-US" sz="135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Inc.</a:t>
            </a:r>
          </a:p>
          <a:p>
            <a:pPr marL="285750" indent="-285750" algn="l">
              <a:lnSpc>
                <a:spcPts val="2025"/>
              </a:lnSpc>
              <a:buFont typeface="Arial" panose="020B0604020202020204" pitchFamily="34" charset="0"/>
              <a:buChar char="•"/>
            </a:pPr>
            <a:endParaRPr lang="en-US" sz="1350" dirty="0">
              <a:solidFill>
                <a:srgbClr val="212950">
                  <a:alpha val="100000"/>
                </a:srgbClr>
              </a:solidFill>
              <a:latin typeface="Poppins"/>
            </a:endParaRPr>
          </a:p>
          <a:p>
            <a:pPr marL="285750" indent="-285750" algn="l">
              <a:lnSpc>
                <a:spcPts val="2025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Professional Engineer (P.Eng.) License in Ontario and Alberta.</a:t>
            </a:r>
          </a:p>
          <a:p>
            <a:pPr marL="285750" indent="-285750" algn="l">
              <a:lnSpc>
                <a:spcPts val="2025"/>
              </a:lnSpc>
              <a:buFont typeface="Arial" panose="020B0604020202020204" pitchFamily="34" charset="0"/>
              <a:buChar char="•"/>
            </a:pPr>
            <a:endParaRPr lang="en-US" sz="1350" b="1" dirty="0"/>
          </a:p>
          <a:p>
            <a:pPr marL="285750" indent="-285750" algn="l">
              <a:lnSpc>
                <a:spcPts val="2025"/>
              </a:lnSpc>
              <a:buFont typeface="Arial" panose="020B0604020202020204" pitchFamily="34" charset="0"/>
              <a:buChar char="•"/>
            </a:pPr>
            <a:r>
              <a:rPr lang="en-US" sz="1350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Certificate of Authorization from Professional Engineers of Ontario.</a:t>
            </a:r>
          </a:p>
          <a:p>
            <a:pPr marL="285750" indent="-285750" algn="l">
              <a:lnSpc>
                <a:spcPts val="2025"/>
              </a:lnSpc>
              <a:buFont typeface="Arial" panose="020B0604020202020204" pitchFamily="34" charset="0"/>
              <a:buChar char="•"/>
            </a:pPr>
            <a:endParaRPr lang="en-US" sz="1350" b="0" i="0" spc="0" dirty="0">
              <a:solidFill>
                <a:srgbClr val="212950">
                  <a:alpha val="100000"/>
                </a:srgbClr>
              </a:solidFill>
              <a:latin typeface="Poppins"/>
            </a:endParaRPr>
          </a:p>
          <a:p>
            <a:pPr marL="285750" indent="-285750" algn="l">
              <a:lnSpc>
                <a:spcPts val="2025"/>
              </a:lnSpc>
              <a:buFont typeface="Arial" panose="020B0604020202020204" pitchFamily="34" charset="0"/>
              <a:buChar char="•"/>
            </a:pPr>
            <a:r>
              <a:rPr lang="en-US" sz="1350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Masters in Engineering Management.</a:t>
            </a:r>
          </a:p>
          <a:p>
            <a:pPr marL="285750" indent="-285750" algn="l">
              <a:lnSpc>
                <a:spcPts val="2025"/>
              </a:lnSpc>
              <a:buFont typeface="Arial" panose="020B0604020202020204" pitchFamily="34" charset="0"/>
              <a:buChar char="•"/>
            </a:pPr>
            <a:r>
              <a:rPr lang="en-CA" sz="135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Bachelor of Engineering in C</a:t>
            </a:r>
            <a:r>
              <a:rPr lang="en-CA" sz="1350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hemical Engineering.</a:t>
            </a:r>
          </a:p>
          <a:p>
            <a:pPr marL="285750" indent="-285750" algn="l">
              <a:lnSpc>
                <a:spcPts val="2025"/>
              </a:lnSpc>
              <a:buFont typeface="Arial" panose="020B0604020202020204" pitchFamily="34" charset="0"/>
              <a:buChar char="•"/>
            </a:pPr>
            <a:r>
              <a:rPr lang="en-CA" sz="1350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Bachelor of Science in Biology.</a:t>
            </a:r>
            <a:endParaRPr lang="en-US" sz="1350" b="0" i="0" spc="0" dirty="0">
              <a:solidFill>
                <a:srgbClr val="212950">
                  <a:alpha val="100000"/>
                </a:srgbClr>
              </a:solidFill>
              <a:latin typeface="Poppins"/>
            </a:endParaRPr>
          </a:p>
        </p:txBody>
      </p:sp>
      <p:sp>
        <p:nvSpPr>
          <p:cNvPr id="8" name="TextBox 8"/>
          <p:cNvSpPr txBox="1"/>
          <p:nvPr/>
        </p:nvSpPr>
        <p:spPr>
          <a:xfrm rot="21600000">
            <a:off x="359494" y="369075"/>
            <a:ext cx="4333931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2400" b="1" i="0" spc="0" dirty="0">
                <a:solidFill>
                  <a:srgbClr val="002060"/>
                </a:solidFill>
                <a:latin typeface="Poppins"/>
              </a:rPr>
              <a:t>Team</a:t>
            </a:r>
          </a:p>
        </p:txBody>
      </p:sp>
      <p:sp>
        <p:nvSpPr>
          <p:cNvPr id="9" name="TextBox 9"/>
          <p:cNvSpPr txBox="1"/>
          <p:nvPr/>
        </p:nvSpPr>
        <p:spPr>
          <a:xfrm rot="21600000">
            <a:off x="373782" y="707213"/>
            <a:ext cx="8927363" cy="42862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3413"/>
              </a:lnSpc>
            </a:pPr>
            <a:r>
              <a:rPr lang="en-US" sz="2625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Over </a:t>
            </a:r>
            <a:r>
              <a:rPr lang="en-US" sz="2625" b="1" i="0" spc="0" dirty="0">
                <a:solidFill>
                  <a:schemeClr val="accent6">
                    <a:lumMod val="75000"/>
                  </a:schemeClr>
                </a:solidFill>
                <a:latin typeface="Poppins"/>
              </a:rPr>
              <a:t>10 years</a:t>
            </a:r>
            <a:r>
              <a:rPr lang="en-US" sz="2625" b="0" i="0" spc="0" dirty="0">
                <a:solidFill>
                  <a:schemeClr val="accent6">
                    <a:lumMod val="75000"/>
                  </a:schemeClr>
                </a:solidFill>
                <a:latin typeface="Poppins"/>
              </a:rPr>
              <a:t> </a:t>
            </a:r>
            <a:r>
              <a:rPr lang="en-US" sz="2625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of professional engineering experience</a:t>
            </a:r>
          </a:p>
        </p:txBody>
      </p:sp>
      <p:pic>
        <p:nvPicPr>
          <p:cNvPr id="7" name="Graphic 6" descr="Employee badge with solid fill">
            <a:extLst>
              <a:ext uri="{FF2B5EF4-FFF2-40B4-BE49-F238E27FC236}">
                <a16:creationId xmlns:a16="http://schemas.microsoft.com/office/drawing/2014/main" id="{73692CFF-3414-F73F-631A-727B70ACA48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550117" y="1551823"/>
            <a:ext cx="2217059" cy="221705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753600" cy="5486400"/>
            <a:chOff x="0" y="0"/>
            <a:chExt cx="9753600" cy="5486400"/>
          </a:xfrm>
          <a:solidFill>
            <a:srgbClr val="002060"/>
          </a:solidFill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8" name="TextBox 8"/>
          <p:cNvSpPr txBox="1"/>
          <p:nvPr/>
        </p:nvSpPr>
        <p:spPr>
          <a:xfrm rot="21600000">
            <a:off x="5404985" y="4033838"/>
            <a:ext cx="3614187" cy="186690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2160"/>
              </a:lnSpc>
            </a:pPr>
            <a:r>
              <a:rPr lang="en-US" sz="1350" b="1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Jason Thomas, P.Eng., M.E.M.</a:t>
            </a:r>
          </a:p>
          <a:p>
            <a:pPr algn="l">
              <a:lnSpc>
                <a:spcPts val="2160"/>
              </a:lnSpc>
            </a:pPr>
            <a:r>
              <a:rPr lang="en-US" sz="1350" b="1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Engineering Director</a:t>
            </a:r>
            <a:endParaRPr lang="en-US" sz="1350" b="1" i="0" spc="0" dirty="0">
              <a:solidFill>
                <a:srgbClr val="FFFFFF">
                  <a:alpha val="100000"/>
                </a:srgbClr>
              </a:solidFill>
              <a:latin typeface="Poppins"/>
            </a:endParaRPr>
          </a:p>
          <a:p>
            <a:pPr algn="l">
              <a:lnSpc>
                <a:spcPts val="2160"/>
              </a:lnSpc>
            </a:pPr>
            <a:r>
              <a:rPr lang="en-US" sz="1350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customercare@engifinite</a:t>
            </a:r>
            <a:r>
              <a:rPr lang="en-US" sz="135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synergies</a:t>
            </a:r>
            <a:r>
              <a:rPr lang="en-US" sz="1350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.com</a:t>
            </a:r>
          </a:p>
          <a:p>
            <a:pPr algn="l">
              <a:lnSpc>
                <a:spcPts val="2160"/>
              </a:lnSpc>
            </a:pPr>
            <a:r>
              <a:rPr lang="en-US" sz="1350" b="0" i="0" spc="0" dirty="0">
                <a:solidFill>
                  <a:schemeClr val="accent6">
                    <a:lumMod val="50000"/>
                  </a:schemeClr>
                </a:solidFill>
                <a:latin typeface="Poppins"/>
              </a:rPr>
              <a:t>www.engfinitesynergies.com</a:t>
            </a:r>
          </a:p>
        </p:txBody>
      </p:sp>
      <p:grpSp>
        <p:nvGrpSpPr>
          <p:cNvPr id="10" name="Group 10"/>
          <p:cNvGrpSpPr/>
          <p:nvPr/>
        </p:nvGrpSpPr>
        <p:grpSpPr>
          <a:xfrm rot="21600000">
            <a:off x="9109741" y="4133831"/>
            <a:ext cx="273157" cy="273157"/>
            <a:chOff x="9109741" y="4133831"/>
            <a:chExt cx="273157" cy="273157"/>
          </a:xfrm>
          <a:solidFill>
            <a:schemeClr val="accent6">
              <a:lumMod val="5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9109741" y="4133831"/>
              <a:ext cx="273157" cy="27315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152400" y="0"/>
                  </a:moveTo>
                  <a:cubicBezTo>
                    <a:pt x="68580" y="0"/>
                    <a:pt x="0" y="68580"/>
                    <a:pt x="0" y="152400"/>
                  </a:cubicBezTo>
                  <a:cubicBezTo>
                    <a:pt x="0" y="236220"/>
                    <a:pt x="68580" y="304800"/>
                    <a:pt x="152400" y="304800"/>
                  </a:cubicBezTo>
                  <a:cubicBezTo>
                    <a:pt x="236220" y="304800"/>
                    <a:pt x="304800" y="236220"/>
                    <a:pt x="304800" y="152400"/>
                  </a:cubicBezTo>
                  <a:cubicBezTo>
                    <a:pt x="304800" y="68580"/>
                    <a:pt x="236220" y="0"/>
                    <a:pt x="152400" y="0"/>
                  </a:cubicBezTo>
                  <a:close/>
                  <a:moveTo>
                    <a:pt x="152400" y="291465"/>
                  </a:moveTo>
                  <a:cubicBezTo>
                    <a:pt x="76200" y="291465"/>
                    <a:pt x="13335" y="228600"/>
                    <a:pt x="13335" y="152400"/>
                  </a:cubicBezTo>
                  <a:cubicBezTo>
                    <a:pt x="13335" y="76200"/>
                    <a:pt x="76200" y="13335"/>
                    <a:pt x="152400" y="13335"/>
                  </a:cubicBezTo>
                  <a:cubicBezTo>
                    <a:pt x="228600" y="13335"/>
                    <a:pt x="291465" y="76200"/>
                    <a:pt x="291465" y="152400"/>
                  </a:cubicBezTo>
                  <a:cubicBezTo>
                    <a:pt x="291465" y="228600"/>
                    <a:pt x="228600" y="291465"/>
                    <a:pt x="152400" y="291465"/>
                  </a:cubicBezTo>
                  <a:close/>
                  <a:moveTo>
                    <a:pt x="93345" y="132398"/>
                  </a:moveTo>
                  <a:lnTo>
                    <a:pt x="93345" y="208598"/>
                  </a:lnTo>
                  <a:lnTo>
                    <a:pt x="117158" y="208598"/>
                  </a:lnTo>
                  <a:lnTo>
                    <a:pt x="117158" y="132398"/>
                  </a:lnTo>
                  <a:lnTo>
                    <a:pt x="93345" y="132398"/>
                  </a:lnTo>
                  <a:close/>
                  <a:moveTo>
                    <a:pt x="104775" y="96203"/>
                  </a:moveTo>
                  <a:cubicBezTo>
                    <a:pt x="96203" y="96203"/>
                    <a:pt x="90488" y="101918"/>
                    <a:pt x="90488" y="109538"/>
                  </a:cubicBezTo>
                  <a:cubicBezTo>
                    <a:pt x="90488" y="117158"/>
                    <a:pt x="96203" y="122873"/>
                    <a:pt x="104775" y="122873"/>
                  </a:cubicBezTo>
                  <a:lnTo>
                    <a:pt x="104775" y="122873"/>
                  </a:lnTo>
                  <a:cubicBezTo>
                    <a:pt x="114300" y="122873"/>
                    <a:pt x="119063" y="117158"/>
                    <a:pt x="119063" y="109538"/>
                  </a:cubicBezTo>
                  <a:cubicBezTo>
                    <a:pt x="120015" y="101918"/>
                    <a:pt x="114300" y="96203"/>
                    <a:pt x="104775" y="96203"/>
                  </a:cubicBezTo>
                  <a:close/>
                  <a:moveTo>
                    <a:pt x="183833" y="131445"/>
                  </a:moveTo>
                  <a:cubicBezTo>
                    <a:pt x="169545" y="131445"/>
                    <a:pt x="160973" y="139065"/>
                    <a:pt x="160020" y="143828"/>
                  </a:cubicBezTo>
                  <a:lnTo>
                    <a:pt x="160020" y="131445"/>
                  </a:lnTo>
                  <a:lnTo>
                    <a:pt x="133350" y="131445"/>
                  </a:lnTo>
                  <a:cubicBezTo>
                    <a:pt x="133350" y="138113"/>
                    <a:pt x="133350" y="207645"/>
                    <a:pt x="133350" y="207645"/>
                  </a:cubicBezTo>
                  <a:lnTo>
                    <a:pt x="160020" y="207645"/>
                  </a:lnTo>
                  <a:lnTo>
                    <a:pt x="160020" y="166688"/>
                  </a:lnTo>
                  <a:cubicBezTo>
                    <a:pt x="160020" y="164783"/>
                    <a:pt x="160020" y="161925"/>
                    <a:pt x="160973" y="160020"/>
                  </a:cubicBezTo>
                  <a:cubicBezTo>
                    <a:pt x="162878" y="155258"/>
                    <a:pt x="166688" y="150495"/>
                    <a:pt x="174308" y="150495"/>
                  </a:cubicBezTo>
                  <a:cubicBezTo>
                    <a:pt x="183833" y="150495"/>
                    <a:pt x="187643" y="157163"/>
                    <a:pt x="187643" y="167640"/>
                  </a:cubicBezTo>
                  <a:lnTo>
                    <a:pt x="187643" y="207645"/>
                  </a:lnTo>
                  <a:lnTo>
                    <a:pt x="215265" y="207645"/>
                  </a:lnTo>
                  <a:lnTo>
                    <a:pt x="215265" y="164783"/>
                  </a:lnTo>
                  <a:cubicBezTo>
                    <a:pt x="214313" y="142875"/>
                    <a:pt x="200978" y="131445"/>
                    <a:pt x="183833" y="13144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2" name="Group 12"/>
          <p:cNvGrpSpPr/>
          <p:nvPr/>
        </p:nvGrpSpPr>
        <p:grpSpPr>
          <a:xfrm rot="21600000">
            <a:off x="9109741" y="4493419"/>
            <a:ext cx="273157" cy="273157"/>
            <a:chOff x="9109741" y="4493419"/>
            <a:chExt cx="273157" cy="273157"/>
          </a:xfrm>
          <a:solidFill>
            <a:schemeClr val="accent6">
              <a:lumMod val="50000"/>
            </a:schemeClr>
          </a:solidFill>
        </p:grpSpPr>
        <p:sp>
          <p:nvSpPr>
            <p:cNvPr id="11" name="Freeform 11"/>
            <p:cNvSpPr/>
            <p:nvPr/>
          </p:nvSpPr>
          <p:spPr>
            <a:xfrm>
              <a:off x="9109741" y="4493419"/>
              <a:ext cx="273157" cy="27315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228600" y="220180"/>
                  </a:moveTo>
                  <a:cubicBezTo>
                    <a:pt x="228600" y="224828"/>
                    <a:pt x="224828" y="228600"/>
                    <a:pt x="220180" y="228600"/>
                  </a:cubicBezTo>
                  <a:lnTo>
                    <a:pt x="181346" y="228600"/>
                  </a:lnTo>
                  <a:lnTo>
                    <a:pt x="181346" y="169593"/>
                  </a:lnTo>
                  <a:lnTo>
                    <a:pt x="201158" y="169593"/>
                  </a:lnTo>
                  <a:lnTo>
                    <a:pt x="204121" y="146580"/>
                  </a:lnTo>
                  <a:lnTo>
                    <a:pt x="181346" y="146580"/>
                  </a:lnTo>
                  <a:lnTo>
                    <a:pt x="181346" y="131902"/>
                  </a:lnTo>
                  <a:cubicBezTo>
                    <a:pt x="181346" y="125244"/>
                    <a:pt x="183185" y="120701"/>
                    <a:pt x="192748" y="120701"/>
                  </a:cubicBezTo>
                  <a:lnTo>
                    <a:pt x="204930" y="120701"/>
                  </a:lnTo>
                  <a:lnTo>
                    <a:pt x="204930" y="100127"/>
                  </a:lnTo>
                  <a:cubicBezTo>
                    <a:pt x="202797" y="99851"/>
                    <a:pt x="195596" y="99222"/>
                    <a:pt x="187166" y="99222"/>
                  </a:cubicBezTo>
                  <a:cubicBezTo>
                    <a:pt x="169621" y="99222"/>
                    <a:pt x="157601" y="109938"/>
                    <a:pt x="157601" y="129616"/>
                  </a:cubicBezTo>
                  <a:lnTo>
                    <a:pt x="157601" y="146571"/>
                  </a:lnTo>
                  <a:lnTo>
                    <a:pt x="137732" y="146571"/>
                  </a:lnTo>
                  <a:lnTo>
                    <a:pt x="137732" y="169574"/>
                  </a:lnTo>
                  <a:lnTo>
                    <a:pt x="157591" y="169574"/>
                  </a:lnTo>
                  <a:lnTo>
                    <a:pt x="157591" y="228600"/>
                  </a:lnTo>
                  <a:lnTo>
                    <a:pt x="84611" y="228600"/>
                  </a:lnTo>
                  <a:cubicBezTo>
                    <a:pt x="79962" y="228600"/>
                    <a:pt x="76200" y="224828"/>
                    <a:pt x="76200" y="220180"/>
                  </a:cubicBezTo>
                  <a:lnTo>
                    <a:pt x="76200" y="84611"/>
                  </a:lnTo>
                  <a:cubicBezTo>
                    <a:pt x="76200" y="79972"/>
                    <a:pt x="79962" y="76200"/>
                    <a:pt x="84611" y="76200"/>
                  </a:cubicBezTo>
                  <a:lnTo>
                    <a:pt x="220180" y="76200"/>
                  </a:lnTo>
                  <a:cubicBezTo>
                    <a:pt x="224828" y="76200"/>
                    <a:pt x="228600" y="79972"/>
                    <a:pt x="228600" y="84611"/>
                  </a:cubicBezTo>
                  <a:lnTo>
                    <a:pt x="228600" y="220180"/>
                  </a:lnTo>
                  <a:close/>
                  <a:moveTo>
                    <a:pt x="152400" y="0"/>
                  </a:moveTo>
                  <a:cubicBezTo>
                    <a:pt x="68361" y="0"/>
                    <a:pt x="0" y="68361"/>
                    <a:pt x="0" y="152400"/>
                  </a:cubicBezTo>
                  <a:cubicBezTo>
                    <a:pt x="0" y="236430"/>
                    <a:pt x="68361" y="304800"/>
                    <a:pt x="152400" y="304800"/>
                  </a:cubicBezTo>
                  <a:cubicBezTo>
                    <a:pt x="236430" y="304800"/>
                    <a:pt x="304800" y="236430"/>
                    <a:pt x="304800" y="152400"/>
                  </a:cubicBezTo>
                  <a:cubicBezTo>
                    <a:pt x="304800" y="68361"/>
                    <a:pt x="236430" y="0"/>
                    <a:pt x="152400" y="0"/>
                  </a:cubicBezTo>
                  <a:close/>
                  <a:moveTo>
                    <a:pt x="152400" y="291017"/>
                  </a:moveTo>
                  <a:cubicBezTo>
                    <a:pt x="75971" y="291017"/>
                    <a:pt x="13783" y="228829"/>
                    <a:pt x="13783" y="152400"/>
                  </a:cubicBezTo>
                  <a:cubicBezTo>
                    <a:pt x="13783" y="75971"/>
                    <a:pt x="75971" y="13783"/>
                    <a:pt x="152400" y="13783"/>
                  </a:cubicBezTo>
                  <a:cubicBezTo>
                    <a:pt x="228829" y="13783"/>
                    <a:pt x="291017" y="75971"/>
                    <a:pt x="291017" y="152400"/>
                  </a:cubicBezTo>
                  <a:cubicBezTo>
                    <a:pt x="291017" y="228829"/>
                    <a:pt x="228829" y="291017"/>
                    <a:pt x="152400" y="291017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4" name="Group 14"/>
          <p:cNvGrpSpPr/>
          <p:nvPr/>
        </p:nvGrpSpPr>
        <p:grpSpPr>
          <a:xfrm rot="21600000">
            <a:off x="9109741" y="4853006"/>
            <a:ext cx="273157" cy="273157"/>
            <a:chOff x="9109741" y="4853006"/>
            <a:chExt cx="273157" cy="273157"/>
          </a:xfrm>
          <a:solidFill>
            <a:schemeClr val="accent6">
              <a:lumMod val="50000"/>
            </a:schemeClr>
          </a:solidFill>
        </p:grpSpPr>
        <p:sp>
          <p:nvSpPr>
            <p:cNvPr id="13" name="Freeform 13"/>
            <p:cNvSpPr/>
            <p:nvPr/>
          </p:nvSpPr>
          <p:spPr>
            <a:xfrm>
              <a:off x="9109741" y="4853006"/>
              <a:ext cx="273157" cy="273157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226352" y="89592"/>
                  </a:moveTo>
                  <a:cubicBezTo>
                    <a:pt x="220142" y="93364"/>
                    <a:pt x="213274" y="96107"/>
                    <a:pt x="205940" y="97574"/>
                  </a:cubicBezTo>
                  <a:cubicBezTo>
                    <a:pt x="200101" y="91173"/>
                    <a:pt x="191748" y="87182"/>
                    <a:pt x="182509" y="87182"/>
                  </a:cubicBezTo>
                  <a:cubicBezTo>
                    <a:pt x="164792" y="87182"/>
                    <a:pt x="150400" y="101927"/>
                    <a:pt x="150400" y="120110"/>
                  </a:cubicBezTo>
                  <a:cubicBezTo>
                    <a:pt x="150400" y="122692"/>
                    <a:pt x="150676" y="125187"/>
                    <a:pt x="151228" y="127606"/>
                  </a:cubicBezTo>
                  <a:cubicBezTo>
                    <a:pt x="124539" y="126225"/>
                    <a:pt x="100889" y="113128"/>
                    <a:pt x="85039" y="93193"/>
                  </a:cubicBezTo>
                  <a:cubicBezTo>
                    <a:pt x="82267" y="98069"/>
                    <a:pt x="80696" y="103727"/>
                    <a:pt x="80696" y="109766"/>
                  </a:cubicBezTo>
                  <a:cubicBezTo>
                    <a:pt x="80696" y="121177"/>
                    <a:pt x="86363" y="131264"/>
                    <a:pt x="94974" y="137170"/>
                  </a:cubicBezTo>
                  <a:cubicBezTo>
                    <a:pt x="89725" y="136998"/>
                    <a:pt x="84763" y="135512"/>
                    <a:pt x="80429" y="133055"/>
                  </a:cubicBezTo>
                  <a:lnTo>
                    <a:pt x="80429" y="133464"/>
                  </a:lnTo>
                  <a:cubicBezTo>
                    <a:pt x="80429" y="149419"/>
                    <a:pt x="91497" y="162744"/>
                    <a:pt x="106204" y="165754"/>
                  </a:cubicBezTo>
                  <a:cubicBezTo>
                    <a:pt x="103508" y="166516"/>
                    <a:pt x="100670" y="166907"/>
                    <a:pt x="97736" y="166907"/>
                  </a:cubicBezTo>
                  <a:cubicBezTo>
                    <a:pt x="95660" y="166907"/>
                    <a:pt x="93640" y="166707"/>
                    <a:pt x="91688" y="166316"/>
                  </a:cubicBezTo>
                  <a:cubicBezTo>
                    <a:pt x="95783" y="179394"/>
                    <a:pt x="107632" y="188919"/>
                    <a:pt x="121682" y="189166"/>
                  </a:cubicBezTo>
                  <a:cubicBezTo>
                    <a:pt x="110690" y="197996"/>
                    <a:pt x="96841" y="203254"/>
                    <a:pt x="81791" y="203254"/>
                  </a:cubicBezTo>
                  <a:cubicBezTo>
                    <a:pt x="79210" y="203254"/>
                    <a:pt x="76638" y="203102"/>
                    <a:pt x="74124" y="202806"/>
                  </a:cubicBezTo>
                  <a:cubicBezTo>
                    <a:pt x="88335" y="212131"/>
                    <a:pt x="105232" y="217608"/>
                    <a:pt x="123349" y="217608"/>
                  </a:cubicBezTo>
                  <a:cubicBezTo>
                    <a:pt x="182423" y="217608"/>
                    <a:pt x="214732" y="167421"/>
                    <a:pt x="214732" y="123911"/>
                  </a:cubicBezTo>
                  <a:cubicBezTo>
                    <a:pt x="214732" y="122482"/>
                    <a:pt x="214703" y="121044"/>
                    <a:pt x="214636" y="119644"/>
                  </a:cubicBezTo>
                  <a:cubicBezTo>
                    <a:pt x="220913" y="114995"/>
                    <a:pt x="226362" y="109204"/>
                    <a:pt x="230657" y="102603"/>
                  </a:cubicBezTo>
                  <a:cubicBezTo>
                    <a:pt x="224904" y="105223"/>
                    <a:pt x="218713" y="106994"/>
                    <a:pt x="212207" y="107785"/>
                  </a:cubicBezTo>
                  <a:cubicBezTo>
                    <a:pt x="218875" y="103727"/>
                    <a:pt x="223952" y="97279"/>
                    <a:pt x="226352" y="89592"/>
                  </a:cubicBezTo>
                  <a:moveTo>
                    <a:pt x="152400" y="0"/>
                  </a:moveTo>
                  <a:cubicBezTo>
                    <a:pt x="68361" y="0"/>
                    <a:pt x="0" y="68361"/>
                    <a:pt x="0" y="152400"/>
                  </a:cubicBezTo>
                  <a:cubicBezTo>
                    <a:pt x="0" y="236430"/>
                    <a:pt x="68361" y="304800"/>
                    <a:pt x="152400" y="304800"/>
                  </a:cubicBezTo>
                  <a:cubicBezTo>
                    <a:pt x="236430" y="304800"/>
                    <a:pt x="304800" y="236430"/>
                    <a:pt x="304800" y="152400"/>
                  </a:cubicBezTo>
                  <a:cubicBezTo>
                    <a:pt x="304800" y="68361"/>
                    <a:pt x="236430" y="0"/>
                    <a:pt x="152400" y="0"/>
                  </a:cubicBezTo>
                  <a:close/>
                  <a:moveTo>
                    <a:pt x="152400" y="291017"/>
                  </a:moveTo>
                  <a:cubicBezTo>
                    <a:pt x="75971" y="291017"/>
                    <a:pt x="13783" y="228829"/>
                    <a:pt x="13783" y="152400"/>
                  </a:cubicBezTo>
                  <a:cubicBezTo>
                    <a:pt x="13783" y="75971"/>
                    <a:pt x="75971" y="13783"/>
                    <a:pt x="152400" y="13783"/>
                  </a:cubicBezTo>
                  <a:cubicBezTo>
                    <a:pt x="228829" y="13783"/>
                    <a:pt x="291017" y="75971"/>
                    <a:pt x="291017" y="152400"/>
                  </a:cubicBezTo>
                  <a:cubicBezTo>
                    <a:pt x="291017" y="228829"/>
                    <a:pt x="228829" y="291017"/>
                    <a:pt x="152400" y="291017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15" name="TextBox 15"/>
          <p:cNvSpPr txBox="1"/>
          <p:nvPr/>
        </p:nvSpPr>
        <p:spPr>
          <a:xfrm rot="18900000">
            <a:off x="1750170" y="4845825"/>
            <a:ext cx="350646" cy="409575"/>
          </a:xfrm>
          <a:prstGeom prst="rect">
            <a:avLst/>
          </a:prstGeom>
        </p:spPr>
        <p:txBody>
          <a:bodyPr lIns="0" tIns="28800" rIns="0" bIns="0" rtlCol="0" anchor="t"/>
          <a:lstStyle/>
          <a:p>
            <a:pPr algn="ctr">
              <a:lnSpc>
                <a:spcPts val="3225"/>
              </a:lnSpc>
            </a:pPr>
            <a:endParaRPr lang="en-US" sz="2016" b="0" i="0" spc="0" dirty="0">
              <a:solidFill>
                <a:srgbClr val="717587">
                  <a:alpha val="100000"/>
                </a:srgbClr>
              </a:solidFill>
              <a:latin typeface="Poppins"/>
            </a:endParaRPr>
          </a:p>
        </p:txBody>
      </p:sp>
      <p:pic>
        <p:nvPicPr>
          <p:cNvPr id="18" name="Picture 1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B2C392E-8278-8844-5233-CC0914B1FB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9700" y="151732"/>
            <a:ext cx="4298517" cy="1930034"/>
          </a:xfrm>
          <a:prstGeom prst="rect">
            <a:avLst/>
          </a:prstGeom>
        </p:spPr>
      </p:pic>
      <p:pic>
        <p:nvPicPr>
          <p:cNvPr id="19" name="Picture 18" descr="Smoke from factory">
            <a:extLst>
              <a:ext uri="{FF2B5EF4-FFF2-40B4-BE49-F238E27FC236}">
                <a16:creationId xmlns:a16="http://schemas.microsoft.com/office/drawing/2014/main" id="{9AEB85E7-D4F7-90BB-5BA6-8C796C765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295" y="357186"/>
            <a:ext cx="3195178" cy="2132433"/>
          </a:xfrm>
          <a:prstGeom prst="rect">
            <a:avLst/>
          </a:prstGeom>
        </p:spPr>
      </p:pic>
      <p:pic>
        <p:nvPicPr>
          <p:cNvPr id="21" name="Picture 20" descr="A picture containing food, vegetable&#10;&#10;Description automatically generated">
            <a:extLst>
              <a:ext uri="{FF2B5EF4-FFF2-40B4-BE49-F238E27FC236}">
                <a16:creationId xmlns:a16="http://schemas.microsoft.com/office/drawing/2014/main" id="{319828EE-82D2-B8A0-B09D-E9D638029B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295" y="2756122"/>
            <a:ext cx="3195178" cy="2130118"/>
          </a:xfrm>
          <a:prstGeom prst="rect">
            <a:avLst/>
          </a:prstGeom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D22EF4F2-B329-60AC-BCD2-B07E7DF2FAF0}"/>
              </a:ext>
            </a:extLst>
          </p:cNvPr>
          <p:cNvSpPr txBox="1"/>
          <p:nvPr/>
        </p:nvSpPr>
        <p:spPr>
          <a:xfrm rot="21600000">
            <a:off x="5139700" y="2261019"/>
            <a:ext cx="4467281" cy="2286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1800"/>
              </a:lnSpc>
            </a:pPr>
            <a:r>
              <a:rPr lang="en-US" dirty="0">
                <a:solidFill>
                  <a:schemeClr val="bg1"/>
                </a:solidFill>
                <a:latin typeface="Poppins"/>
              </a:rPr>
              <a:t>Boosting ESG scores for GHG-intensive industrial design using iterative real-time machine-learning and artificial intelligence technologies.</a:t>
            </a:r>
            <a:endParaRPr lang="en-US" sz="1800" b="0" i="0" spc="0" dirty="0">
              <a:solidFill>
                <a:schemeClr val="bg1"/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21600000">
            <a:off x="891992" y="2785086"/>
            <a:ext cx="1983638" cy="2286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ctr">
              <a:lnSpc>
                <a:spcPts val="1800"/>
              </a:lnSpc>
            </a:pPr>
            <a:r>
              <a:rPr lang="en-US" b="1" dirty="0">
                <a:solidFill>
                  <a:srgbClr val="002060"/>
                </a:solidFill>
                <a:latin typeface="Poppins"/>
              </a:rPr>
              <a:t>Acme Engineering</a:t>
            </a:r>
            <a:endParaRPr lang="en-US" sz="1800" b="1" i="0" spc="0" dirty="0">
              <a:solidFill>
                <a:srgbClr val="002060"/>
              </a:solidFill>
              <a:latin typeface="Poppins"/>
            </a:endParaRPr>
          </a:p>
        </p:txBody>
      </p:sp>
      <p:sp>
        <p:nvSpPr>
          <p:cNvPr id="4" name="TextBox 4"/>
          <p:cNvSpPr txBox="1"/>
          <p:nvPr/>
        </p:nvSpPr>
        <p:spPr>
          <a:xfrm rot="21600000">
            <a:off x="3982101" y="607019"/>
            <a:ext cx="5506804" cy="59055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340"/>
              </a:lnSpc>
            </a:pPr>
            <a:r>
              <a:rPr lang="en-US" b="1" dirty="0">
                <a:solidFill>
                  <a:srgbClr val="002060"/>
                </a:solidFill>
                <a:latin typeface="Poppins"/>
              </a:rPr>
              <a:t>Acme Engineering </a:t>
            </a:r>
            <a:r>
              <a:rPr lang="en-US" sz="1800" b="0" i="0" spc="0" dirty="0">
                <a:solidFill>
                  <a:srgbClr val="002060"/>
                </a:solidFill>
                <a:latin typeface="Poppins"/>
              </a:rPr>
              <a:t>based in Port Arthur, ON, and designs GHG-intensive chemical , </a:t>
            </a:r>
            <a:r>
              <a:rPr lang="en-US" dirty="0">
                <a:solidFill>
                  <a:srgbClr val="002060"/>
                </a:solidFill>
                <a:latin typeface="Poppins"/>
              </a:rPr>
              <a:t>energy and pharmaceutical industrial processes.  </a:t>
            </a:r>
          </a:p>
          <a:p>
            <a:pPr marL="285750" indent="-285750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Poppins"/>
              </a:rPr>
              <a:t>They want real-time data for more iterative designs of </a:t>
            </a:r>
            <a:r>
              <a:rPr lang="en-US" b="1" dirty="0">
                <a:solidFill>
                  <a:srgbClr val="002060"/>
                </a:solidFill>
                <a:latin typeface="Poppins"/>
              </a:rPr>
              <a:t>a new renewable natural gas (RNG) facility </a:t>
            </a:r>
            <a:r>
              <a:rPr lang="en-US" dirty="0">
                <a:solidFill>
                  <a:srgbClr val="002060"/>
                </a:solidFill>
                <a:latin typeface="Poppins"/>
              </a:rPr>
              <a:t> to protect </a:t>
            </a:r>
            <a:r>
              <a:rPr lang="en-US" b="1" dirty="0">
                <a:solidFill>
                  <a:srgbClr val="002060"/>
                </a:solidFill>
                <a:latin typeface="Poppins"/>
              </a:rPr>
              <a:t>Miranda</a:t>
            </a:r>
            <a:r>
              <a:rPr lang="en-US" dirty="0">
                <a:solidFill>
                  <a:srgbClr val="002060"/>
                </a:solidFill>
                <a:latin typeface="Poppins"/>
              </a:rPr>
              <a:t>, their employees and the community.</a:t>
            </a:r>
          </a:p>
          <a:p>
            <a:pPr marL="285750" indent="-285750" algn="l">
              <a:lnSpc>
                <a:spcPts val="2340"/>
              </a:lnSpc>
              <a:buFont typeface="Arial" panose="020B0604020202020204" pitchFamily="34" charset="0"/>
              <a:buChar char="•"/>
            </a:pPr>
            <a:r>
              <a:rPr lang="en-US" sz="1800" b="0" i="0" spc="0" dirty="0">
                <a:solidFill>
                  <a:srgbClr val="002060"/>
                </a:solidFill>
                <a:latin typeface="Poppins"/>
              </a:rPr>
              <a:t>Like many of other </a:t>
            </a:r>
            <a:r>
              <a:rPr lang="en-US" b="1" dirty="0">
                <a:solidFill>
                  <a:srgbClr val="002060"/>
                </a:solidFill>
                <a:latin typeface="Poppins"/>
              </a:rPr>
              <a:t>ESG-conscious engineering firms</a:t>
            </a:r>
            <a:r>
              <a:rPr lang="en-US" dirty="0">
                <a:solidFill>
                  <a:srgbClr val="002060"/>
                </a:solidFill>
                <a:latin typeface="Poppins"/>
              </a:rPr>
              <a:t>, they</a:t>
            </a:r>
            <a:r>
              <a:rPr lang="en-US" sz="1800" i="0" spc="0" dirty="0">
                <a:solidFill>
                  <a:srgbClr val="002060"/>
                </a:solidFill>
                <a:latin typeface="Poppins"/>
              </a:rPr>
              <a:t> </a:t>
            </a:r>
            <a:r>
              <a:rPr lang="en-US" sz="1800" b="0" i="0" spc="0" dirty="0">
                <a:solidFill>
                  <a:srgbClr val="002060"/>
                </a:solidFill>
                <a:latin typeface="Poppins"/>
              </a:rPr>
              <a:t>struggle to find a solution that:</a:t>
            </a:r>
          </a:p>
        </p:txBody>
      </p:sp>
      <p:sp>
        <p:nvSpPr>
          <p:cNvPr id="5" name="TextBox 5"/>
          <p:cNvSpPr txBox="1"/>
          <p:nvPr/>
        </p:nvSpPr>
        <p:spPr>
          <a:xfrm rot="21600000">
            <a:off x="5045889" y="3581776"/>
            <a:ext cx="3907688" cy="23622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340"/>
              </a:lnSpc>
            </a:pPr>
            <a:r>
              <a:rPr lang="en-US" sz="1800" b="0" i="0" spc="0" dirty="0">
                <a:solidFill>
                  <a:srgbClr val="002060"/>
                </a:solidFill>
                <a:latin typeface="Poppins"/>
              </a:rPr>
              <a:t>Provides real-time, relevant information on the populations impacted by their designs.</a:t>
            </a:r>
          </a:p>
          <a:p>
            <a:pPr algn="l">
              <a:lnSpc>
                <a:spcPts val="2340"/>
              </a:lnSpc>
            </a:pPr>
            <a:endParaRPr lang="en-US" sz="1800" b="0" i="0" spc="0" dirty="0">
              <a:solidFill>
                <a:srgbClr val="7030A0"/>
              </a:solidFill>
              <a:latin typeface="Poppins"/>
            </a:endParaRPr>
          </a:p>
          <a:p>
            <a:pPr algn="l">
              <a:lnSpc>
                <a:spcPts val="2340"/>
              </a:lnSpc>
            </a:pPr>
            <a:r>
              <a:rPr lang="en-US" sz="1800" b="0" i="0" spc="0" dirty="0">
                <a:solidFill>
                  <a:srgbClr val="002060"/>
                </a:solidFill>
                <a:latin typeface="Poppins"/>
              </a:rPr>
              <a:t>Gives iterative feedback on their design changes.</a:t>
            </a:r>
          </a:p>
        </p:txBody>
      </p:sp>
      <p:sp>
        <p:nvSpPr>
          <p:cNvPr id="8" name="TextBox 8"/>
          <p:cNvSpPr txBox="1"/>
          <p:nvPr/>
        </p:nvSpPr>
        <p:spPr>
          <a:xfrm rot="21600000">
            <a:off x="373782" y="369075"/>
            <a:ext cx="4333931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2400" b="1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Problem</a:t>
            </a:r>
            <a:endParaRPr lang="en-US" sz="2400" b="1" i="0" spc="0" dirty="0">
              <a:solidFill>
                <a:schemeClr val="tx2">
                  <a:lumMod val="75000"/>
                </a:schemeClr>
              </a:solidFill>
              <a:latin typeface="Verdana Pro Black" panose="020B0604020202020204" pitchFamily="34" charset="0"/>
            </a:endParaRPr>
          </a:p>
        </p:txBody>
      </p:sp>
      <p:pic>
        <p:nvPicPr>
          <p:cNvPr id="15" name="Picture 14" descr="Safety professional in front of power plant">
            <a:extLst>
              <a:ext uri="{FF2B5EF4-FFF2-40B4-BE49-F238E27FC236}">
                <a16:creationId xmlns:a16="http://schemas.microsoft.com/office/drawing/2014/main" id="{DB62AE9E-0C24-BB58-53D0-AD6503D27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70" y="722700"/>
            <a:ext cx="2963317" cy="1978615"/>
          </a:xfrm>
          <a:prstGeom prst="rect">
            <a:avLst/>
          </a:prstGeom>
        </p:spPr>
      </p:pic>
      <p:pic>
        <p:nvPicPr>
          <p:cNvPr id="17" name="Graphic 16" descr="Clock with solid fill">
            <a:extLst>
              <a:ext uri="{FF2B5EF4-FFF2-40B4-BE49-F238E27FC236}">
                <a16:creationId xmlns:a16="http://schemas.microsoft.com/office/drawing/2014/main" id="{A032A4AF-B8ED-D482-6FCF-3F867318DA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46796" y="3581776"/>
            <a:ext cx="592913" cy="592913"/>
          </a:xfrm>
          <a:prstGeom prst="rect">
            <a:avLst/>
          </a:prstGeom>
        </p:spPr>
      </p:pic>
      <p:pic>
        <p:nvPicPr>
          <p:cNvPr id="19" name="Graphic 18" descr="Chat outline">
            <a:extLst>
              <a:ext uri="{FF2B5EF4-FFF2-40B4-BE49-F238E27FC236}">
                <a16:creationId xmlns:a16="http://schemas.microsoft.com/office/drawing/2014/main" id="{C720FA16-B80B-ACEF-C81B-5829F855062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64903" y="4661210"/>
            <a:ext cx="574806" cy="57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284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-416311" y="0"/>
            <a:ext cx="10169912" cy="1916925"/>
            <a:chOff x="-601266" y="-64900"/>
            <a:chExt cx="10956131" cy="2052053"/>
          </a:xfrm>
        </p:grpSpPr>
        <p:sp>
          <p:nvSpPr>
            <p:cNvPr id="2" name="Freeform 2"/>
            <p:cNvSpPr/>
            <p:nvPr/>
          </p:nvSpPr>
          <p:spPr>
            <a:xfrm>
              <a:off x="-601266" y="-64900"/>
              <a:ext cx="10956131" cy="2052053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/>
              </a:blip>
              <a:stretch>
                <a:fillRect l="3999" t="-312875" r="-3999" b="-388071"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4" name="TextBox 4"/>
          <p:cNvSpPr txBox="1"/>
          <p:nvPr/>
        </p:nvSpPr>
        <p:spPr>
          <a:xfrm rot="21600000">
            <a:off x="373782" y="650063"/>
            <a:ext cx="9022613" cy="857250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3413"/>
              </a:lnSpc>
            </a:pPr>
            <a:r>
              <a:rPr lang="en-US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Available solutions </a:t>
            </a:r>
            <a:r>
              <a:rPr lang="en-US" b="1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don't fit ACME Engineering’s or Miranda’s needs</a:t>
            </a:r>
            <a:r>
              <a:rPr lang="en-US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 perfectly</a:t>
            </a:r>
          </a:p>
        </p:txBody>
      </p:sp>
      <p:sp>
        <p:nvSpPr>
          <p:cNvPr id="5" name="TextBox 5"/>
          <p:cNvSpPr txBox="1"/>
          <p:nvPr/>
        </p:nvSpPr>
        <p:spPr>
          <a:xfrm rot="21600000">
            <a:off x="4450256" y="3086061"/>
            <a:ext cx="1091282" cy="2286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1800"/>
              </a:lnSpc>
            </a:pPr>
            <a:r>
              <a:rPr lang="en-CA" b="0" i="0" dirty="0">
                <a:solidFill>
                  <a:srgbClr val="202124"/>
                </a:solidFill>
                <a:effectLst/>
                <a:latin typeface="Gill Sans Nova" panose="020B0604020202020204" pitchFamily="34" charset="0"/>
              </a:rPr>
              <a:t>Google Fit</a:t>
            </a:r>
            <a:endParaRPr lang="en-US" sz="1800" b="0" i="0" spc="0" dirty="0">
              <a:solidFill>
                <a:srgbClr val="717587">
                  <a:alpha val="100000"/>
                </a:srgbClr>
              </a:solidFill>
              <a:latin typeface="Gill Sans Nova" panose="020B0604020202020204" pitchFamily="3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 rot="21600000">
            <a:off x="264495" y="3564174"/>
            <a:ext cx="3045115" cy="7715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marL="285750" indent="-285750" algn="l">
              <a:lnSpc>
                <a:spcPts val="2025"/>
              </a:lnSpc>
              <a:buFont typeface="Arial" panose="020B0604020202020204" pitchFamily="34" charset="0"/>
              <a:buChar char="•"/>
            </a:pPr>
            <a:r>
              <a:rPr lang="en-US" sz="1350" b="0" i="0" spc="0" dirty="0">
                <a:solidFill>
                  <a:srgbClr val="717587">
                    <a:alpha val="100000"/>
                  </a:srgbClr>
                </a:solidFill>
                <a:latin typeface="Poppins"/>
              </a:rPr>
              <a:t>Does not give Miranda predictive air pollution </a:t>
            </a:r>
            <a:r>
              <a:rPr lang="en-US" sz="1350" dirty="0">
                <a:solidFill>
                  <a:srgbClr val="717587">
                    <a:alpha val="100000"/>
                  </a:srgbClr>
                </a:solidFill>
                <a:latin typeface="Poppins"/>
              </a:rPr>
              <a:t>information on HER exposure.</a:t>
            </a:r>
            <a:endParaRPr lang="en-US" sz="1350" b="0" i="0" spc="0" dirty="0">
              <a:solidFill>
                <a:srgbClr val="717587">
                  <a:alpha val="100000"/>
                </a:srgbClr>
              </a:solidFill>
              <a:latin typeface="Poppins"/>
            </a:endParaRPr>
          </a:p>
        </p:txBody>
      </p:sp>
      <p:sp>
        <p:nvSpPr>
          <p:cNvPr id="8" name="TextBox 8"/>
          <p:cNvSpPr txBox="1"/>
          <p:nvPr/>
        </p:nvSpPr>
        <p:spPr>
          <a:xfrm rot="21600000">
            <a:off x="3309610" y="3574699"/>
            <a:ext cx="2999310" cy="7715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marL="285750" indent="-285750" algn="l">
              <a:lnSpc>
                <a:spcPts val="2025"/>
              </a:lnSpc>
              <a:buFont typeface="Arial" panose="020B0604020202020204" pitchFamily="34" charset="0"/>
              <a:buChar char="•"/>
            </a:pPr>
            <a:r>
              <a:rPr lang="en-US" sz="1350" b="0" i="0" spc="0" dirty="0">
                <a:solidFill>
                  <a:srgbClr val="717587">
                    <a:alpha val="100000"/>
                  </a:srgbClr>
                </a:solidFill>
                <a:latin typeface="Poppins"/>
              </a:rPr>
              <a:t>Does not give Miranda predictive air pollution information on </a:t>
            </a:r>
            <a:r>
              <a:rPr lang="en-US" sz="1350" dirty="0">
                <a:solidFill>
                  <a:srgbClr val="717587">
                    <a:alpha val="100000"/>
                  </a:srgbClr>
                </a:solidFill>
                <a:latin typeface="Poppins"/>
              </a:rPr>
              <a:t>HER </a:t>
            </a:r>
            <a:r>
              <a:rPr lang="en-US" sz="1350" b="0" i="0" spc="0" dirty="0">
                <a:solidFill>
                  <a:srgbClr val="717587">
                    <a:alpha val="100000"/>
                  </a:srgbClr>
                </a:solidFill>
                <a:latin typeface="Poppins"/>
              </a:rPr>
              <a:t>exposure.</a:t>
            </a:r>
          </a:p>
        </p:txBody>
      </p:sp>
      <p:sp>
        <p:nvSpPr>
          <p:cNvPr id="10" name="TextBox 10"/>
          <p:cNvSpPr txBox="1"/>
          <p:nvPr/>
        </p:nvSpPr>
        <p:spPr>
          <a:xfrm rot="21600000">
            <a:off x="373782" y="369075"/>
            <a:ext cx="4333931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2400" b="1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Problem</a:t>
            </a:r>
          </a:p>
        </p:txBody>
      </p:sp>
      <p:sp>
        <p:nvSpPr>
          <p:cNvPr id="11" name="TextBox 11"/>
          <p:cNvSpPr txBox="1"/>
          <p:nvPr/>
        </p:nvSpPr>
        <p:spPr>
          <a:xfrm rot="21600000">
            <a:off x="1033359" y="2912214"/>
            <a:ext cx="1507388" cy="495300"/>
          </a:xfrm>
          <a:prstGeom prst="rect">
            <a:avLst/>
          </a:prstGeom>
        </p:spPr>
        <p:txBody>
          <a:bodyPr lIns="0" tIns="43200" rIns="0" bIns="0" rtlCol="0" anchor="t"/>
          <a:lstStyle/>
          <a:p>
            <a:pPr algn="l"/>
            <a:r>
              <a:rPr lang="en-CA" sz="3200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Fitbit</a:t>
            </a:r>
          </a:p>
        </p:txBody>
      </p: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765CD10B-FB72-B7FB-5A52-3BD4E8C5D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18" y="2853194"/>
            <a:ext cx="613340" cy="613340"/>
          </a:xfrm>
          <a:prstGeom prst="rect">
            <a:avLst/>
          </a:prstGeom>
        </p:spPr>
      </p:pic>
      <p:sp>
        <p:nvSpPr>
          <p:cNvPr id="21" name="AutoShape 2" descr="Icon image">
            <a:extLst>
              <a:ext uri="{FF2B5EF4-FFF2-40B4-BE49-F238E27FC236}">
                <a16:creationId xmlns:a16="http://schemas.microsoft.com/office/drawing/2014/main" id="{66F6D46D-DE41-14CE-B420-84E5F3ED7E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24400" y="259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1030" name="Picture 6" descr="Google Fit">
            <a:extLst>
              <a:ext uri="{FF2B5EF4-FFF2-40B4-BE49-F238E27FC236}">
                <a16:creationId xmlns:a16="http://schemas.microsoft.com/office/drawing/2014/main" id="{5D76A478-0963-272B-9CAA-1ED56F65E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133" y="2719334"/>
            <a:ext cx="990582" cy="99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BC7865-15B8-708F-DCF6-22BB3A89F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606" y="2852972"/>
            <a:ext cx="2362791" cy="645300"/>
          </a:xfrm>
          <a:prstGeom prst="rect">
            <a:avLst/>
          </a:prstGeom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id="{E46D3A53-6A85-2CCD-5BD2-3E8F497082EF}"/>
              </a:ext>
            </a:extLst>
          </p:cNvPr>
          <p:cNvSpPr txBox="1"/>
          <p:nvPr/>
        </p:nvSpPr>
        <p:spPr>
          <a:xfrm rot="21600000">
            <a:off x="264494" y="4389723"/>
            <a:ext cx="2940593" cy="7715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marL="285750" indent="-285750" algn="l">
              <a:lnSpc>
                <a:spcPts val="2025"/>
              </a:lnSpc>
              <a:buFont typeface="Arial" panose="020B0604020202020204" pitchFamily="34" charset="0"/>
              <a:buChar char="•"/>
            </a:pPr>
            <a:r>
              <a:rPr lang="en-US" sz="1350" b="0" i="0" spc="0" dirty="0">
                <a:solidFill>
                  <a:srgbClr val="717587">
                    <a:alpha val="100000"/>
                  </a:srgbClr>
                </a:solidFill>
                <a:latin typeface="Poppins"/>
              </a:rPr>
              <a:t>Does not give ACME Engineering real-time live information for better designs.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852C3199-D011-47BC-BD11-5A3892EE47FC}"/>
              </a:ext>
            </a:extLst>
          </p:cNvPr>
          <p:cNvSpPr txBox="1"/>
          <p:nvPr/>
        </p:nvSpPr>
        <p:spPr>
          <a:xfrm rot="21600000">
            <a:off x="3260319" y="4450575"/>
            <a:ext cx="2894787" cy="7715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marL="285750" indent="-285750" algn="l">
              <a:lnSpc>
                <a:spcPts val="2025"/>
              </a:lnSpc>
              <a:buFont typeface="Arial" panose="020B0604020202020204" pitchFamily="34" charset="0"/>
              <a:buChar char="•"/>
            </a:pPr>
            <a:r>
              <a:rPr lang="en-US" sz="1350" b="0" i="0" spc="0" dirty="0">
                <a:solidFill>
                  <a:srgbClr val="717587">
                    <a:alpha val="100000"/>
                  </a:srgbClr>
                </a:solidFill>
                <a:latin typeface="Poppins"/>
              </a:rPr>
              <a:t>Does not give ACME Engineering real-time live information for better designs.</a:t>
            </a: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B365AD6D-588D-0233-4701-AE4B7B94ADC0}"/>
              </a:ext>
            </a:extLst>
          </p:cNvPr>
          <p:cNvSpPr txBox="1"/>
          <p:nvPr/>
        </p:nvSpPr>
        <p:spPr>
          <a:xfrm rot="21600000">
            <a:off x="6594321" y="4434319"/>
            <a:ext cx="2894786" cy="7715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marL="285750" indent="-285750" algn="l">
              <a:lnSpc>
                <a:spcPts val="2025"/>
              </a:lnSpc>
              <a:buFont typeface="Arial" panose="020B0604020202020204" pitchFamily="34" charset="0"/>
              <a:buChar char="•"/>
            </a:pPr>
            <a:r>
              <a:rPr lang="en-US" sz="1350" b="0" i="0" spc="0" dirty="0">
                <a:solidFill>
                  <a:srgbClr val="717587">
                    <a:alpha val="100000"/>
                  </a:srgbClr>
                </a:solidFill>
                <a:latin typeface="Poppins"/>
              </a:rPr>
              <a:t>Does not give ACME Engineering real-time live information for better designs.</a:t>
            </a: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A54A62ED-84C7-D922-83F9-97D5E82A84DA}"/>
              </a:ext>
            </a:extLst>
          </p:cNvPr>
          <p:cNvSpPr txBox="1"/>
          <p:nvPr/>
        </p:nvSpPr>
        <p:spPr>
          <a:xfrm rot="21600000">
            <a:off x="6617269" y="3607429"/>
            <a:ext cx="2779126" cy="7715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marL="285750" indent="-285750" algn="l">
              <a:lnSpc>
                <a:spcPts val="2025"/>
              </a:lnSpc>
              <a:buFont typeface="Arial" panose="020B0604020202020204" pitchFamily="34" charset="0"/>
              <a:buChar char="•"/>
            </a:pPr>
            <a:r>
              <a:rPr lang="en-US" sz="1350" b="0" i="0" spc="0" dirty="0">
                <a:solidFill>
                  <a:srgbClr val="717587">
                    <a:alpha val="100000"/>
                  </a:srgbClr>
                </a:solidFill>
                <a:latin typeface="Poppins"/>
              </a:rPr>
              <a:t>Does not give Miranda predictive air pollution information on HER exposure.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0"/>
            <a:ext cx="9753600" cy="5486400"/>
            <a:chOff x="0" y="0"/>
            <a:chExt cx="9753600" cy="5486400"/>
          </a:xfrm>
          <a:solidFill>
            <a:schemeClr val="accent6">
              <a:lumMod val="75000"/>
            </a:schemeClr>
          </a:solidFill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 dirty="0"/>
            </a:p>
          </p:txBody>
        </p:sp>
      </p:grpSp>
      <p:sp>
        <p:nvSpPr>
          <p:cNvPr id="4" name="TextBox 4"/>
          <p:cNvSpPr txBox="1"/>
          <p:nvPr/>
        </p:nvSpPr>
        <p:spPr>
          <a:xfrm rot="21600000">
            <a:off x="373782" y="505789"/>
            <a:ext cx="9107846" cy="876300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3413"/>
              </a:lnSpc>
            </a:pPr>
            <a:r>
              <a:rPr lang="en-US" b="0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Rapid increase in </a:t>
            </a:r>
            <a:r>
              <a:rPr lang="en-US" b="0" i="1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exposure to air pollutants to people in communities and need for ESG compliance using mobile real-time, TARGETED exposure information.</a:t>
            </a:r>
            <a:endParaRPr lang="en-US" b="1" i="1" spc="0" dirty="0">
              <a:solidFill>
                <a:srgbClr val="FFFFFF">
                  <a:alpha val="100000"/>
                </a:srgbClr>
              </a:solidFill>
              <a:latin typeface="Poppins"/>
            </a:endParaRPr>
          </a:p>
        </p:txBody>
      </p:sp>
      <p:sp>
        <p:nvSpPr>
          <p:cNvPr id="5" name="TextBox 5"/>
          <p:cNvSpPr txBox="1"/>
          <p:nvPr/>
        </p:nvSpPr>
        <p:spPr>
          <a:xfrm rot="21600000">
            <a:off x="3359110" y="2233916"/>
            <a:ext cx="3191708" cy="5143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2025"/>
              </a:lnSpc>
            </a:pPr>
            <a:r>
              <a:rPr lang="en-CA" sz="1350" b="1" i="0" spc="0" dirty="0">
                <a:solidFill>
                  <a:schemeClr val="bg1"/>
                </a:solidFill>
                <a:latin typeface="Poppins"/>
              </a:rPr>
              <a:t>139k</a:t>
            </a:r>
            <a:r>
              <a:rPr lang="en-CA" sz="1350" b="0" i="0" spc="0" dirty="0">
                <a:solidFill>
                  <a:schemeClr val="bg1"/>
                </a:solidFill>
                <a:latin typeface="Poppins"/>
              </a:rPr>
              <a:t> engineering firms in the US, alone, generating $360 billion dollars in revenue. They design what may be GHG-intensive processes using </a:t>
            </a:r>
            <a:r>
              <a:rPr lang="en-CA" sz="1350" b="1" i="0" spc="0" dirty="0">
                <a:solidFill>
                  <a:schemeClr val="bg1"/>
                </a:solidFill>
                <a:latin typeface="Poppins"/>
              </a:rPr>
              <a:t>static data </a:t>
            </a:r>
            <a:r>
              <a:rPr lang="en-CA" sz="1350" b="0" i="0" spc="0" dirty="0">
                <a:solidFill>
                  <a:schemeClr val="bg1"/>
                </a:solidFill>
                <a:latin typeface="Poppins"/>
              </a:rPr>
              <a:t>tables based on communities sometimes far away.  </a:t>
            </a:r>
            <a:r>
              <a:rPr lang="en-CA" sz="1350" b="1" dirty="0">
                <a:solidFill>
                  <a:schemeClr val="bg1"/>
                </a:solidFill>
                <a:latin typeface="Poppins"/>
              </a:rPr>
              <a:t>Impacted community information is rarely available.</a:t>
            </a:r>
            <a:endParaRPr lang="en-US" sz="1350" b="1" i="0" spc="0" dirty="0">
              <a:solidFill>
                <a:schemeClr val="bg1"/>
              </a:solidFill>
              <a:latin typeface="Poppins"/>
            </a:endParaRPr>
          </a:p>
        </p:txBody>
      </p:sp>
      <p:sp>
        <p:nvSpPr>
          <p:cNvPr id="6" name="TextBox 6"/>
          <p:cNvSpPr txBox="1"/>
          <p:nvPr/>
        </p:nvSpPr>
        <p:spPr>
          <a:xfrm rot="21600000">
            <a:off x="3387129" y="1455082"/>
            <a:ext cx="2979341" cy="425153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3120"/>
              </a:lnSpc>
            </a:pPr>
            <a:r>
              <a:rPr lang="en-US" sz="2400" b="1" i="0" spc="0" dirty="0">
                <a:solidFill>
                  <a:schemeClr val="bg1"/>
                </a:solidFill>
                <a:latin typeface="Poppins"/>
              </a:rPr>
              <a:t>139k engineering firms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419391" y="1887878"/>
            <a:ext cx="2695766" cy="128587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2025"/>
              </a:lnSpc>
            </a:pPr>
            <a:r>
              <a:rPr lang="en-CA" sz="1350" b="0" i="0" spc="0" dirty="0">
                <a:solidFill>
                  <a:schemeClr val="bg1"/>
                </a:solidFill>
                <a:latin typeface="Poppins"/>
              </a:rPr>
              <a:t>Of a Canadian population of 36million, </a:t>
            </a:r>
            <a:r>
              <a:rPr lang="en-CA" sz="1350" b="1" i="0" spc="0" dirty="0">
                <a:solidFill>
                  <a:schemeClr val="bg1"/>
                </a:solidFill>
                <a:latin typeface="Poppins"/>
              </a:rPr>
              <a:t>15,400 premature deaths </a:t>
            </a:r>
            <a:r>
              <a:rPr lang="en-CA" sz="1350" b="0" i="0" spc="0" dirty="0">
                <a:solidFill>
                  <a:schemeClr val="bg1"/>
                </a:solidFill>
                <a:latin typeface="Poppins"/>
              </a:rPr>
              <a:t>are attributed to NO</a:t>
            </a:r>
            <a:r>
              <a:rPr lang="en-CA" sz="1350" b="0" i="0" spc="0" baseline="-25000" dirty="0">
                <a:solidFill>
                  <a:schemeClr val="bg1"/>
                </a:solidFill>
                <a:latin typeface="Poppins"/>
              </a:rPr>
              <a:t>2</a:t>
            </a:r>
            <a:r>
              <a:rPr lang="en-CA" sz="1350" b="0" i="0" spc="0" dirty="0">
                <a:solidFill>
                  <a:schemeClr val="bg1"/>
                </a:solidFill>
                <a:latin typeface="Poppins"/>
              </a:rPr>
              <a:t> exposure, particulate matter exposure (PM</a:t>
            </a:r>
            <a:r>
              <a:rPr lang="en-CA" sz="1350" b="0" i="0" spc="0" baseline="-25000" dirty="0">
                <a:solidFill>
                  <a:schemeClr val="bg1"/>
                </a:solidFill>
                <a:latin typeface="Poppins"/>
              </a:rPr>
              <a:t>2.5</a:t>
            </a:r>
            <a:r>
              <a:rPr lang="en-CA" sz="1350" b="0" i="0" spc="0" dirty="0">
                <a:solidFill>
                  <a:schemeClr val="bg1"/>
                </a:solidFill>
                <a:latin typeface="Poppins"/>
              </a:rPr>
              <a:t>),  and ozone (O</a:t>
            </a:r>
            <a:r>
              <a:rPr lang="en-CA" sz="1350" b="0" i="0" spc="0" baseline="-25000" dirty="0">
                <a:solidFill>
                  <a:schemeClr val="bg1"/>
                </a:solidFill>
                <a:latin typeface="Poppins"/>
              </a:rPr>
              <a:t>3</a:t>
            </a:r>
            <a:r>
              <a:rPr lang="en-CA" sz="1350" b="0" i="0" spc="0" dirty="0">
                <a:solidFill>
                  <a:schemeClr val="bg1"/>
                </a:solidFill>
                <a:latin typeface="Poppins"/>
              </a:rPr>
              <a:t>) exposure, representing </a:t>
            </a:r>
            <a:r>
              <a:rPr lang="en-CA" sz="1350" b="1" i="0" spc="0" dirty="0">
                <a:solidFill>
                  <a:schemeClr val="bg1"/>
                </a:solidFill>
                <a:latin typeface="Poppins"/>
              </a:rPr>
              <a:t>42 per 100,000 people </a:t>
            </a:r>
            <a:r>
              <a:rPr lang="en-CA" sz="1350" b="0" i="0" spc="0" dirty="0">
                <a:solidFill>
                  <a:schemeClr val="bg1"/>
                </a:solidFill>
                <a:latin typeface="Poppins"/>
              </a:rPr>
              <a:t>at a </a:t>
            </a:r>
            <a:r>
              <a:rPr lang="en-CA" sz="1350" i="0" spc="0" dirty="0">
                <a:solidFill>
                  <a:schemeClr val="bg1"/>
                </a:solidFill>
                <a:latin typeface="Poppins"/>
              </a:rPr>
              <a:t>health care </a:t>
            </a:r>
            <a:r>
              <a:rPr lang="en-CA" sz="1350" b="1" i="0" spc="0" dirty="0">
                <a:solidFill>
                  <a:schemeClr val="bg1"/>
                </a:solidFill>
                <a:latin typeface="Poppins"/>
              </a:rPr>
              <a:t>cost of $114 billion </a:t>
            </a:r>
            <a:r>
              <a:rPr lang="en-CA" sz="1350" b="0" i="0" spc="0" dirty="0">
                <a:solidFill>
                  <a:schemeClr val="bg1"/>
                </a:solidFill>
                <a:latin typeface="Poppins"/>
              </a:rPr>
              <a:t>(hospital admissions and ER admissions).</a:t>
            </a:r>
            <a:endParaRPr lang="en-US" sz="1350" b="0" i="1" spc="0" dirty="0">
              <a:solidFill>
                <a:schemeClr val="bg1"/>
              </a:solidFill>
              <a:latin typeface="Poppins"/>
            </a:endParaRPr>
          </a:p>
        </p:txBody>
      </p:sp>
      <p:sp>
        <p:nvSpPr>
          <p:cNvPr id="10" name="TextBox 10">
            <a:hlinkClick r:id="rId2"/>
          </p:cNvPr>
          <p:cNvSpPr txBox="1"/>
          <p:nvPr/>
        </p:nvSpPr>
        <p:spPr>
          <a:xfrm rot="21600000">
            <a:off x="419390" y="4434739"/>
            <a:ext cx="2607525" cy="400050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575"/>
              </a:lnSpc>
            </a:pPr>
            <a:r>
              <a:rPr lang="fr-FR" sz="800" b="0" i="1" u="sng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SOURCE: https://www.canada.ca/en/health-canada/services/publications/healthy-living/2021-health-effects-indoor-air-pollution.html</a:t>
            </a:r>
            <a:endParaRPr lang="en-US" sz="800" b="0" i="1" u="sng" spc="0" dirty="0">
              <a:solidFill>
                <a:srgbClr val="FFFFFF">
                  <a:alpha val="100000"/>
                </a:srgbClr>
              </a:solidFill>
              <a:latin typeface="Poppins"/>
            </a:endParaRPr>
          </a:p>
        </p:txBody>
      </p:sp>
      <p:sp>
        <p:nvSpPr>
          <p:cNvPr id="11" name="TextBox 11">
            <a:hlinkClick r:id="rId3"/>
          </p:cNvPr>
          <p:cNvSpPr txBox="1"/>
          <p:nvPr/>
        </p:nvSpPr>
        <p:spPr>
          <a:xfrm rot="21600000">
            <a:off x="6769550" y="3977928"/>
            <a:ext cx="2884448" cy="600075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575"/>
              </a:lnSpc>
            </a:pPr>
            <a:r>
              <a:rPr lang="en-US" sz="800" b="0" i="1" u="sng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SOURCE: </a:t>
            </a:r>
            <a:r>
              <a:rPr lang="fr-FR" sz="800" b="0" i="1" u="sng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https://www.newswire.ca/news-releases/roughly-one-third-of-us-and-one-quarter-of-canadian-nutritional-consumers-take-more-vitamins-minerals-and-supplements-since-covid-19-890190717.html</a:t>
            </a:r>
          </a:p>
          <a:p>
            <a:pPr algn="l">
              <a:lnSpc>
                <a:spcPts val="1575"/>
              </a:lnSpc>
            </a:pPr>
            <a:r>
              <a:rPr lang="en-US" sz="1050" b="0" i="1" u="sng" spc="0" dirty="0">
                <a:solidFill>
                  <a:srgbClr val="FFFFFF">
                    <a:alpha val="100000"/>
                  </a:srgbClr>
                </a:solidFill>
                <a:highlight>
                  <a:srgbClr val="FFFF00"/>
                </a:highlight>
                <a:latin typeface="Poppins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 rot="21600000">
            <a:off x="373782" y="369075"/>
            <a:ext cx="4333931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2400" b="1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Problem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389DDF24-9CFE-4BD8-DF29-D38D221853EF}"/>
              </a:ext>
            </a:extLst>
          </p:cNvPr>
          <p:cNvSpPr txBox="1"/>
          <p:nvPr/>
        </p:nvSpPr>
        <p:spPr>
          <a:xfrm rot="21600000">
            <a:off x="435574" y="1497353"/>
            <a:ext cx="2607525" cy="39052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3120"/>
              </a:lnSpc>
            </a:pPr>
            <a:r>
              <a:rPr lang="en-CA" sz="2400" b="1" i="0" spc="0" dirty="0">
                <a:solidFill>
                  <a:schemeClr val="bg1"/>
                </a:solidFill>
                <a:latin typeface="Poppins"/>
              </a:rPr>
              <a:t>15,400 deaths</a:t>
            </a:r>
            <a:endParaRPr lang="en-US" sz="2400" b="1" i="0" spc="0" dirty="0">
              <a:solidFill>
                <a:schemeClr val="bg1"/>
              </a:solidFill>
              <a:latin typeface="Poppin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38E3BB2-FB62-0E02-E88C-E3CBEB84B44F}"/>
              </a:ext>
            </a:extLst>
          </p:cNvPr>
          <p:cNvSpPr txBox="1"/>
          <p:nvPr/>
        </p:nvSpPr>
        <p:spPr>
          <a:xfrm>
            <a:off x="6672794" y="2015852"/>
            <a:ext cx="3202782" cy="1962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35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Since COVID, people are more conscious of the impact of air quality on health. Among nutritional consumers in Canada, 36% of those ages 18 – 34, 37% of adults ages 35 – 44, 30% of those ages 45 – 54 and 17% of those 55+ are taking nutritional products more since COVID-19.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40CC775A-9D77-4A8D-8E73-09F8DCFE72D6}"/>
              </a:ext>
            </a:extLst>
          </p:cNvPr>
          <p:cNvSpPr txBox="1"/>
          <p:nvPr/>
        </p:nvSpPr>
        <p:spPr>
          <a:xfrm rot="21600000">
            <a:off x="6769550" y="1539793"/>
            <a:ext cx="2875579" cy="390525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3120"/>
              </a:lnSpc>
            </a:pPr>
            <a:r>
              <a:rPr lang="en-CA" sz="2400" b="1" i="0" spc="0" dirty="0">
                <a:solidFill>
                  <a:schemeClr val="bg1"/>
                </a:solidFill>
                <a:latin typeface="Poppins"/>
              </a:rPr>
              <a:t>17%-37% increase</a:t>
            </a:r>
            <a:endParaRPr lang="en-US" sz="2400" b="1" i="0" spc="0" dirty="0">
              <a:solidFill>
                <a:schemeClr val="bg1"/>
              </a:solidFill>
              <a:latin typeface="Poppins"/>
            </a:endParaRPr>
          </a:p>
        </p:txBody>
      </p:sp>
      <p:sp>
        <p:nvSpPr>
          <p:cNvPr id="17" name="TextBox 10">
            <a:hlinkClick r:id="rId2"/>
            <a:extLst>
              <a:ext uri="{FF2B5EF4-FFF2-40B4-BE49-F238E27FC236}">
                <a16:creationId xmlns:a16="http://schemas.microsoft.com/office/drawing/2014/main" id="{864FB8E5-D5C9-E295-6AB2-78C10F9415F2}"/>
              </a:ext>
            </a:extLst>
          </p:cNvPr>
          <p:cNvSpPr txBox="1"/>
          <p:nvPr/>
        </p:nvSpPr>
        <p:spPr>
          <a:xfrm rot="21600000">
            <a:off x="3359110" y="4208490"/>
            <a:ext cx="2607525" cy="267358"/>
          </a:xfrm>
          <a:prstGeom prst="rect">
            <a:avLst/>
          </a:prstGeom>
        </p:spPr>
        <p:txBody>
          <a:bodyPr lIns="0" tIns="14400" rIns="0" bIns="0" rtlCol="0" anchor="t"/>
          <a:lstStyle/>
          <a:p>
            <a:pPr algn="l">
              <a:lnSpc>
                <a:spcPts val="1575"/>
              </a:lnSpc>
            </a:pPr>
            <a:r>
              <a:rPr lang="fr-FR" sz="800" b="0" i="1" u="sng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SOURCES:</a:t>
            </a:r>
          </a:p>
          <a:p>
            <a:pPr marL="228600" indent="-228600" algn="l">
              <a:lnSpc>
                <a:spcPts val="1575"/>
              </a:lnSpc>
              <a:buAutoNum type="arabicParenR"/>
            </a:pPr>
            <a:r>
              <a:rPr lang="fr-FR" sz="800" b="0" i="1" u="sng" spc="0" dirty="0">
                <a:solidFill>
                  <a:schemeClr val="bg1"/>
                </a:solidFill>
                <a:latin typeface="Poppi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https://peakbusinessvaluation.com/valuation-multiples-for-an-engineering-firm/#:~:text=There%20are%20over%20139%2C000%20engineering,%24360%20billion%20dollars%20in%20revenue</a:t>
            </a:r>
            <a:r>
              <a:rPr lang="fr-FR" sz="800" b="0" i="1" u="sng" spc="0" dirty="0">
                <a:solidFill>
                  <a:schemeClr val="bg1"/>
                </a:solidFill>
                <a:latin typeface="Poppins"/>
              </a:rPr>
              <a:t>.</a:t>
            </a:r>
          </a:p>
          <a:p>
            <a:pPr marL="228600" indent="-228600" algn="l">
              <a:lnSpc>
                <a:spcPts val="1575"/>
              </a:lnSpc>
              <a:buAutoNum type="arabicParenR"/>
            </a:pPr>
            <a:r>
              <a:rPr lang="fr-FR" sz="800" b="0" i="1" u="sng" spc="0" dirty="0">
                <a:solidFill>
                  <a:schemeClr val="bg1"/>
                </a:solidFill>
                <a:latin typeface="Poppi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2)https://en.wikipedia.org/wiki/OREDA#cite_note-DNV_GL-1</a:t>
            </a:r>
            <a:endParaRPr lang="fr-FR" sz="800" b="0" i="1" u="sng" spc="0" dirty="0">
              <a:solidFill>
                <a:schemeClr val="bg1"/>
              </a:solidFill>
              <a:latin typeface="Poppins"/>
            </a:endParaRPr>
          </a:p>
          <a:p>
            <a:pPr algn="l">
              <a:lnSpc>
                <a:spcPts val="1575"/>
              </a:lnSpc>
            </a:pPr>
            <a:r>
              <a:rPr lang="fr-FR" sz="800" b="0" i="1" u="sng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3)https://www.oreda.com/</a:t>
            </a:r>
          </a:p>
          <a:p>
            <a:pPr algn="l">
              <a:lnSpc>
                <a:spcPts val="1575"/>
              </a:lnSpc>
            </a:pPr>
            <a:endParaRPr lang="en-US" sz="800" b="0" i="1" u="sng" spc="0" dirty="0">
              <a:solidFill>
                <a:srgbClr val="FFFFFF">
                  <a:alpha val="100000"/>
                </a:srgbClr>
              </a:solidFill>
              <a:latin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6629" y="31054"/>
            <a:ext cx="9753600" cy="5486400"/>
            <a:chOff x="0" y="0"/>
            <a:chExt cx="9753600" cy="5486400"/>
          </a:xfrm>
          <a:solidFill>
            <a:srgbClr val="002060"/>
          </a:solidFill>
        </p:grpSpPr>
        <p:sp>
          <p:nvSpPr>
            <p:cNvPr id="2" name="Freeform 2"/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 dirty="0"/>
            </a:p>
          </p:txBody>
        </p:sp>
      </p:grpSp>
      <p:sp>
        <p:nvSpPr>
          <p:cNvPr id="4" name="TextBox 4"/>
          <p:cNvSpPr txBox="1"/>
          <p:nvPr/>
        </p:nvSpPr>
        <p:spPr>
          <a:xfrm rot="21600000">
            <a:off x="7579321" y="926015"/>
            <a:ext cx="2258530" cy="265747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340"/>
              </a:lnSpc>
            </a:pPr>
            <a:r>
              <a:rPr lang="en-US" sz="1800" b="0" i="0" spc="0" dirty="0">
                <a:solidFill>
                  <a:schemeClr val="bg1">
                    <a:lumMod val="95000"/>
                  </a:schemeClr>
                </a:solidFill>
                <a:latin typeface="Poppins"/>
              </a:rPr>
              <a:t>Tracks pollution information based on location of impacted people.</a:t>
            </a:r>
          </a:p>
          <a:p>
            <a:pPr algn="l">
              <a:lnSpc>
                <a:spcPts val="2340"/>
              </a:lnSpc>
            </a:pPr>
            <a:endParaRPr lang="en-US" dirty="0">
              <a:solidFill>
                <a:schemeClr val="bg1">
                  <a:lumMod val="95000"/>
                </a:schemeClr>
              </a:solidFill>
              <a:latin typeface="Poppins"/>
            </a:endParaRPr>
          </a:p>
          <a:p>
            <a:pPr algn="l">
              <a:lnSpc>
                <a:spcPts val="2340"/>
              </a:lnSpc>
            </a:pPr>
            <a:r>
              <a:rPr lang="en-US" sz="1800" b="0" i="0" spc="0" dirty="0">
                <a:solidFill>
                  <a:schemeClr val="bg1">
                    <a:lumMod val="95000"/>
                  </a:schemeClr>
                </a:solidFill>
                <a:latin typeface="Poppins"/>
              </a:rPr>
              <a:t>Predicts future expo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Poppins"/>
              </a:rPr>
              <a:t>sure of people.</a:t>
            </a:r>
          </a:p>
          <a:p>
            <a:pPr algn="l">
              <a:lnSpc>
                <a:spcPts val="2340"/>
              </a:lnSpc>
            </a:pPr>
            <a:endParaRPr lang="en-US" sz="1800" b="0" i="0" spc="0" dirty="0">
              <a:solidFill>
                <a:schemeClr val="bg1">
                  <a:lumMod val="95000"/>
                </a:schemeClr>
              </a:solidFill>
              <a:latin typeface="Poppins"/>
            </a:endParaRPr>
          </a:p>
          <a:p>
            <a:pPr algn="l">
              <a:lnSpc>
                <a:spcPts val="2340"/>
              </a:lnSpc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Poppins"/>
              </a:rPr>
              <a:t>Provides iterative feedback using artificial intelligence add-on.</a:t>
            </a:r>
            <a:endParaRPr lang="en-US" sz="1800" b="0" i="0" spc="0" dirty="0">
              <a:solidFill>
                <a:schemeClr val="bg1">
                  <a:lumMod val="95000"/>
                </a:schemeClr>
              </a:solidFill>
              <a:latin typeface="Poppins"/>
            </a:endParaRPr>
          </a:p>
          <a:p>
            <a:pPr algn="l">
              <a:lnSpc>
                <a:spcPts val="2340"/>
              </a:lnSpc>
            </a:pPr>
            <a:endParaRPr lang="en-US" sz="1800" b="0" i="0" spc="0" dirty="0">
              <a:solidFill>
                <a:srgbClr val="FFFFFF">
                  <a:alpha val="100000"/>
                </a:srgbClr>
              </a:solidFill>
              <a:latin typeface="Poppins"/>
            </a:endParaRPr>
          </a:p>
          <a:p>
            <a:pPr algn="l">
              <a:lnSpc>
                <a:spcPts val="2340"/>
              </a:lnSpc>
            </a:pPr>
            <a:endParaRPr lang="en-US" sz="1800" b="0" i="0" spc="0" dirty="0">
              <a:solidFill>
                <a:srgbClr val="FFFFFF">
                  <a:alpha val="100000"/>
                </a:srgbClr>
              </a:solidFill>
              <a:latin typeface="Poppins"/>
            </a:endParaRPr>
          </a:p>
        </p:txBody>
      </p:sp>
      <p:grpSp>
        <p:nvGrpSpPr>
          <p:cNvPr id="12" name="Group 12"/>
          <p:cNvGrpSpPr/>
          <p:nvPr/>
        </p:nvGrpSpPr>
        <p:grpSpPr>
          <a:xfrm rot="21600000">
            <a:off x="4937299" y="2305050"/>
            <a:ext cx="345728" cy="438150"/>
            <a:chOff x="4937299" y="2305050"/>
            <a:chExt cx="345728" cy="438150"/>
          </a:xfrm>
        </p:grpSpPr>
        <p:sp>
          <p:nvSpPr>
            <p:cNvPr id="11" name="Freeform 11"/>
            <p:cNvSpPr/>
            <p:nvPr/>
          </p:nvSpPr>
          <p:spPr>
            <a:xfrm>
              <a:off x="4937299" y="2305050"/>
              <a:ext cx="345728" cy="438150"/>
            </a:xfrm>
            <a:custGeom>
              <a:avLst/>
              <a:gdLst/>
              <a:ahLst/>
              <a:cxnLst/>
              <a:rect l="0" t="0" r="0" b="0"/>
              <a:pathLst>
                <a:path w="238480" h="302895">
                  <a:moveTo>
                    <a:pt x="237001" y="109318"/>
                  </a:moveTo>
                  <a:lnTo>
                    <a:pt x="211626" y="83944"/>
                  </a:lnTo>
                  <a:cubicBezTo>
                    <a:pt x="209645" y="81963"/>
                    <a:pt x="206435" y="81963"/>
                    <a:pt x="204445" y="83944"/>
                  </a:cubicBezTo>
                  <a:cubicBezTo>
                    <a:pt x="202473" y="85925"/>
                    <a:pt x="202473" y="89135"/>
                    <a:pt x="204445" y="91126"/>
                  </a:cubicBezTo>
                  <a:lnTo>
                    <a:pt x="213541" y="100222"/>
                  </a:lnTo>
                  <a:lnTo>
                    <a:pt x="202359" y="111404"/>
                  </a:lnTo>
                  <a:cubicBezTo>
                    <a:pt x="188195" y="96250"/>
                    <a:pt x="169983" y="85001"/>
                    <a:pt x="149419" y="79334"/>
                  </a:cubicBezTo>
                  <a:lnTo>
                    <a:pt x="149419" y="60893"/>
                  </a:lnTo>
                  <a:lnTo>
                    <a:pt x="154495" y="60893"/>
                  </a:lnTo>
                  <a:cubicBezTo>
                    <a:pt x="157286" y="60893"/>
                    <a:pt x="159563" y="58617"/>
                    <a:pt x="159563" y="55816"/>
                  </a:cubicBezTo>
                  <a:lnTo>
                    <a:pt x="159563" y="5077"/>
                  </a:lnTo>
                  <a:cubicBezTo>
                    <a:pt x="159563" y="2257"/>
                    <a:pt x="157286" y="0"/>
                    <a:pt x="154495" y="0"/>
                  </a:cubicBezTo>
                  <a:lnTo>
                    <a:pt x="93602" y="0"/>
                  </a:lnTo>
                  <a:cubicBezTo>
                    <a:pt x="90783" y="0"/>
                    <a:pt x="88525" y="2257"/>
                    <a:pt x="88525" y="5077"/>
                  </a:cubicBezTo>
                  <a:lnTo>
                    <a:pt x="88525" y="55816"/>
                  </a:lnTo>
                  <a:cubicBezTo>
                    <a:pt x="88525" y="58617"/>
                    <a:pt x="90792" y="60893"/>
                    <a:pt x="93602" y="60893"/>
                  </a:cubicBezTo>
                  <a:lnTo>
                    <a:pt x="98679" y="60893"/>
                  </a:lnTo>
                  <a:lnTo>
                    <a:pt x="98679" y="77095"/>
                  </a:lnTo>
                  <a:cubicBezTo>
                    <a:pt x="74200" y="81582"/>
                    <a:pt x="52483" y="93916"/>
                    <a:pt x="36147" y="111385"/>
                  </a:cubicBezTo>
                  <a:lnTo>
                    <a:pt x="24946" y="100203"/>
                  </a:lnTo>
                  <a:lnTo>
                    <a:pt x="34023" y="91126"/>
                  </a:lnTo>
                  <a:cubicBezTo>
                    <a:pt x="36004" y="89135"/>
                    <a:pt x="36004" y="85925"/>
                    <a:pt x="34023" y="83944"/>
                  </a:cubicBezTo>
                  <a:cubicBezTo>
                    <a:pt x="32042" y="81963"/>
                    <a:pt x="28832" y="81963"/>
                    <a:pt x="26851" y="83944"/>
                  </a:cubicBezTo>
                  <a:lnTo>
                    <a:pt x="1486" y="109318"/>
                  </a:lnTo>
                  <a:cubicBezTo>
                    <a:pt x="-495" y="111300"/>
                    <a:pt x="-495" y="114510"/>
                    <a:pt x="1486" y="116491"/>
                  </a:cubicBezTo>
                  <a:cubicBezTo>
                    <a:pt x="2476" y="117481"/>
                    <a:pt x="3781" y="117977"/>
                    <a:pt x="5067" y="117977"/>
                  </a:cubicBezTo>
                  <a:cubicBezTo>
                    <a:pt x="6372" y="117977"/>
                    <a:pt x="7668" y="117491"/>
                    <a:pt x="8658" y="116491"/>
                  </a:cubicBezTo>
                  <a:lnTo>
                    <a:pt x="17755" y="107394"/>
                  </a:lnTo>
                  <a:lnTo>
                    <a:pt x="29518" y="119129"/>
                  </a:lnTo>
                  <a:cubicBezTo>
                    <a:pt x="14440" y="138446"/>
                    <a:pt x="5363" y="162658"/>
                    <a:pt x="5363" y="189005"/>
                  </a:cubicBezTo>
                  <a:cubicBezTo>
                    <a:pt x="5363" y="251812"/>
                    <a:pt x="56445" y="302895"/>
                    <a:pt x="119243" y="302895"/>
                  </a:cubicBezTo>
                  <a:cubicBezTo>
                    <a:pt x="182070" y="302895"/>
                    <a:pt x="233143" y="251812"/>
                    <a:pt x="233143" y="189005"/>
                  </a:cubicBezTo>
                  <a:cubicBezTo>
                    <a:pt x="233143" y="162649"/>
                    <a:pt x="224066" y="138436"/>
                    <a:pt x="208988" y="119120"/>
                  </a:cubicBezTo>
                  <a:lnTo>
                    <a:pt x="220713" y="107385"/>
                  </a:lnTo>
                  <a:lnTo>
                    <a:pt x="229819" y="116491"/>
                  </a:lnTo>
                  <a:cubicBezTo>
                    <a:pt x="230810" y="117481"/>
                    <a:pt x="232124" y="117977"/>
                    <a:pt x="233410" y="117977"/>
                  </a:cubicBezTo>
                  <a:cubicBezTo>
                    <a:pt x="234725" y="117977"/>
                    <a:pt x="236010" y="117491"/>
                    <a:pt x="237001" y="116491"/>
                  </a:cubicBezTo>
                  <a:cubicBezTo>
                    <a:pt x="238973" y="114510"/>
                    <a:pt x="238973" y="111300"/>
                    <a:pt x="237001" y="109318"/>
                  </a:cubicBezTo>
                  <a:close/>
                  <a:moveTo>
                    <a:pt x="98689" y="10144"/>
                  </a:moveTo>
                  <a:lnTo>
                    <a:pt x="149428" y="10144"/>
                  </a:lnTo>
                  <a:lnTo>
                    <a:pt x="149428" y="50749"/>
                  </a:lnTo>
                  <a:lnTo>
                    <a:pt x="98689" y="50749"/>
                  </a:lnTo>
                  <a:lnTo>
                    <a:pt x="98689" y="10144"/>
                  </a:lnTo>
                  <a:close/>
                  <a:moveTo>
                    <a:pt x="108833" y="60893"/>
                  </a:moveTo>
                  <a:lnTo>
                    <a:pt x="139275" y="60893"/>
                  </a:lnTo>
                  <a:lnTo>
                    <a:pt x="139275" y="77019"/>
                  </a:lnTo>
                  <a:cubicBezTo>
                    <a:pt x="132759" y="75857"/>
                    <a:pt x="126092" y="75143"/>
                    <a:pt x="119243" y="75143"/>
                  </a:cubicBezTo>
                  <a:cubicBezTo>
                    <a:pt x="115729" y="75143"/>
                    <a:pt x="112271" y="75352"/>
                    <a:pt x="108833" y="75667"/>
                  </a:cubicBezTo>
                  <a:lnTo>
                    <a:pt x="108833" y="60893"/>
                  </a:lnTo>
                  <a:close/>
                  <a:moveTo>
                    <a:pt x="119243" y="292751"/>
                  </a:moveTo>
                  <a:cubicBezTo>
                    <a:pt x="62055" y="292751"/>
                    <a:pt x="15516" y="246231"/>
                    <a:pt x="15516" y="189024"/>
                  </a:cubicBezTo>
                  <a:cubicBezTo>
                    <a:pt x="15516" y="131816"/>
                    <a:pt x="62055" y="85296"/>
                    <a:pt x="119243" y="85296"/>
                  </a:cubicBezTo>
                  <a:cubicBezTo>
                    <a:pt x="176451" y="85296"/>
                    <a:pt x="222999" y="131807"/>
                    <a:pt x="222999" y="189005"/>
                  </a:cubicBezTo>
                  <a:cubicBezTo>
                    <a:pt x="222999" y="246221"/>
                    <a:pt x="176451" y="292751"/>
                    <a:pt x="119243" y="292751"/>
                  </a:cubicBezTo>
                  <a:close/>
                  <a:moveTo>
                    <a:pt x="166059" y="122939"/>
                  </a:moveTo>
                  <a:lnTo>
                    <a:pt x="115300" y="185833"/>
                  </a:lnTo>
                  <a:cubicBezTo>
                    <a:pt x="113528" y="188014"/>
                    <a:pt x="113871" y="191205"/>
                    <a:pt x="116053" y="192976"/>
                  </a:cubicBezTo>
                  <a:cubicBezTo>
                    <a:pt x="117005" y="193719"/>
                    <a:pt x="118139" y="194110"/>
                    <a:pt x="119243" y="194110"/>
                  </a:cubicBezTo>
                  <a:cubicBezTo>
                    <a:pt x="120729" y="194110"/>
                    <a:pt x="122206" y="193453"/>
                    <a:pt x="123187" y="192214"/>
                  </a:cubicBezTo>
                  <a:lnTo>
                    <a:pt x="173946" y="129321"/>
                  </a:lnTo>
                  <a:cubicBezTo>
                    <a:pt x="175727" y="127140"/>
                    <a:pt x="175384" y="123949"/>
                    <a:pt x="173203" y="122187"/>
                  </a:cubicBezTo>
                  <a:cubicBezTo>
                    <a:pt x="171021" y="120415"/>
                    <a:pt x="167840" y="120758"/>
                    <a:pt x="166059" y="122939"/>
                  </a:cubicBezTo>
                  <a:close/>
                </a:path>
              </a:pathLst>
            </a:custGeom>
            <a:solidFill>
              <a:srgbClr val="FC6E38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4" name="Group 14"/>
          <p:cNvGrpSpPr/>
          <p:nvPr/>
        </p:nvGrpSpPr>
        <p:grpSpPr>
          <a:xfrm rot="21600000">
            <a:off x="5066896" y="2381250"/>
            <a:ext cx="309966" cy="285750"/>
            <a:chOff x="5066896" y="2381250"/>
            <a:chExt cx="309966" cy="285750"/>
          </a:xfrm>
        </p:grpSpPr>
        <p:sp>
          <p:nvSpPr>
            <p:cNvPr id="13" name="Freeform 13"/>
            <p:cNvSpPr/>
            <p:nvPr/>
          </p:nvSpPr>
          <p:spPr>
            <a:xfrm>
              <a:off x="5066896" y="2381250"/>
              <a:ext cx="309966" cy="285750"/>
            </a:xfrm>
            <a:custGeom>
              <a:avLst/>
              <a:gdLst/>
              <a:ahLst/>
              <a:cxnLst/>
              <a:rect l="0" t="0" r="0" b="0"/>
              <a:pathLst>
                <a:path w="302889" h="279424">
                  <a:moveTo>
                    <a:pt x="299817" y="23476"/>
                  </a:moveTo>
                  <a:lnTo>
                    <a:pt x="270613" y="1540"/>
                  </a:lnTo>
                  <a:cubicBezTo>
                    <a:pt x="267165" y="-1012"/>
                    <a:pt x="262384" y="-327"/>
                    <a:pt x="259841" y="3112"/>
                  </a:cubicBezTo>
                  <a:lnTo>
                    <a:pt x="107488" y="209509"/>
                  </a:lnTo>
                  <a:lnTo>
                    <a:pt x="33898" y="154188"/>
                  </a:lnTo>
                  <a:cubicBezTo>
                    <a:pt x="30526" y="151645"/>
                    <a:pt x="25726" y="152397"/>
                    <a:pt x="23182" y="155760"/>
                  </a:cubicBezTo>
                  <a:lnTo>
                    <a:pt x="1484" y="185116"/>
                  </a:lnTo>
                  <a:cubicBezTo>
                    <a:pt x="-983" y="188545"/>
                    <a:pt x="-316" y="193421"/>
                    <a:pt x="3047" y="195965"/>
                  </a:cubicBezTo>
                  <a:lnTo>
                    <a:pt x="111984" y="277870"/>
                  </a:lnTo>
                  <a:cubicBezTo>
                    <a:pt x="113556" y="279070"/>
                    <a:pt x="115661" y="279594"/>
                    <a:pt x="117604" y="279375"/>
                  </a:cubicBezTo>
                  <a:cubicBezTo>
                    <a:pt x="119623" y="279070"/>
                    <a:pt x="121414" y="277946"/>
                    <a:pt x="122690" y="276308"/>
                  </a:cubicBezTo>
                  <a:lnTo>
                    <a:pt x="301379" y="34259"/>
                  </a:lnTo>
                  <a:cubicBezTo>
                    <a:pt x="302579" y="32611"/>
                    <a:pt x="303103" y="30591"/>
                    <a:pt x="302808" y="28572"/>
                  </a:cubicBezTo>
                  <a:cubicBezTo>
                    <a:pt x="302503" y="26543"/>
                    <a:pt x="301455" y="24676"/>
                    <a:pt x="299817" y="23476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6" name="Group 16"/>
          <p:cNvGrpSpPr/>
          <p:nvPr/>
        </p:nvGrpSpPr>
        <p:grpSpPr>
          <a:xfrm rot="21600000">
            <a:off x="4929188" y="3467100"/>
            <a:ext cx="399184" cy="343049"/>
            <a:chOff x="4929188" y="3467100"/>
            <a:chExt cx="399184" cy="343049"/>
          </a:xfrm>
        </p:grpSpPr>
        <p:sp>
          <p:nvSpPr>
            <p:cNvPr id="15" name="Freeform 15"/>
            <p:cNvSpPr/>
            <p:nvPr/>
          </p:nvSpPr>
          <p:spPr>
            <a:xfrm>
              <a:off x="4929188" y="3467100"/>
              <a:ext cx="399184" cy="343049"/>
            </a:xfrm>
            <a:custGeom>
              <a:avLst/>
              <a:gdLst/>
              <a:ahLst/>
              <a:cxnLst/>
              <a:rect l="0" t="0" r="0" b="0"/>
              <a:pathLst>
                <a:path w="302895" h="260318">
                  <a:moveTo>
                    <a:pt x="76419" y="244554"/>
                  </a:moveTo>
                  <a:lnTo>
                    <a:pt x="5096" y="244554"/>
                  </a:lnTo>
                  <a:cubicBezTo>
                    <a:pt x="2276" y="244554"/>
                    <a:pt x="0" y="242287"/>
                    <a:pt x="0" y="239478"/>
                  </a:cubicBezTo>
                  <a:lnTo>
                    <a:pt x="0" y="127378"/>
                  </a:lnTo>
                  <a:cubicBezTo>
                    <a:pt x="0" y="124558"/>
                    <a:pt x="2276" y="122282"/>
                    <a:pt x="5096" y="122282"/>
                  </a:cubicBezTo>
                  <a:lnTo>
                    <a:pt x="76419" y="122282"/>
                  </a:lnTo>
                  <a:cubicBezTo>
                    <a:pt x="79238" y="122282"/>
                    <a:pt x="81515" y="124558"/>
                    <a:pt x="81515" y="127378"/>
                  </a:cubicBezTo>
                  <a:lnTo>
                    <a:pt x="81515" y="239478"/>
                  </a:lnTo>
                  <a:cubicBezTo>
                    <a:pt x="81515" y="242278"/>
                    <a:pt x="79238" y="244554"/>
                    <a:pt x="76419" y="244554"/>
                  </a:cubicBezTo>
                  <a:close/>
                  <a:moveTo>
                    <a:pt x="10192" y="234353"/>
                  </a:moveTo>
                  <a:lnTo>
                    <a:pt x="71323" y="234353"/>
                  </a:lnTo>
                  <a:lnTo>
                    <a:pt x="71323" y="132464"/>
                  </a:lnTo>
                  <a:lnTo>
                    <a:pt x="10192" y="132464"/>
                  </a:lnTo>
                  <a:lnTo>
                    <a:pt x="10192" y="234353"/>
                  </a:lnTo>
                  <a:close/>
                  <a:moveTo>
                    <a:pt x="174412" y="260318"/>
                  </a:moveTo>
                  <a:cubicBezTo>
                    <a:pt x="152829" y="260318"/>
                    <a:pt x="125901" y="247602"/>
                    <a:pt x="104270" y="237392"/>
                  </a:cubicBezTo>
                  <a:cubicBezTo>
                    <a:pt x="90668" y="230962"/>
                    <a:pt x="81001" y="225428"/>
                    <a:pt x="75286" y="225428"/>
                  </a:cubicBezTo>
                  <a:cubicBezTo>
                    <a:pt x="72466" y="225428"/>
                    <a:pt x="72276" y="222856"/>
                    <a:pt x="72276" y="220056"/>
                  </a:cubicBezTo>
                  <a:cubicBezTo>
                    <a:pt x="72276" y="217237"/>
                    <a:pt x="72476" y="215255"/>
                    <a:pt x="75286" y="215255"/>
                  </a:cubicBezTo>
                  <a:cubicBezTo>
                    <a:pt x="83277" y="215255"/>
                    <a:pt x="92688" y="220666"/>
                    <a:pt x="108623" y="228190"/>
                  </a:cubicBezTo>
                  <a:cubicBezTo>
                    <a:pt x="129340" y="237963"/>
                    <a:pt x="155124" y="250136"/>
                    <a:pt x="174412" y="250136"/>
                  </a:cubicBezTo>
                  <a:cubicBezTo>
                    <a:pt x="210398" y="250136"/>
                    <a:pt x="292703" y="204149"/>
                    <a:pt x="292703" y="188376"/>
                  </a:cubicBezTo>
                  <a:cubicBezTo>
                    <a:pt x="292703" y="176651"/>
                    <a:pt x="287493" y="171183"/>
                    <a:pt x="276292" y="171183"/>
                  </a:cubicBezTo>
                  <a:cubicBezTo>
                    <a:pt x="272529" y="171183"/>
                    <a:pt x="263957" y="178184"/>
                    <a:pt x="257061" y="183823"/>
                  </a:cubicBezTo>
                  <a:cubicBezTo>
                    <a:pt x="243345" y="195072"/>
                    <a:pt x="227809" y="207816"/>
                    <a:pt x="213208" y="203616"/>
                  </a:cubicBezTo>
                  <a:cubicBezTo>
                    <a:pt x="210693" y="202892"/>
                    <a:pt x="209131" y="200387"/>
                    <a:pt x="209579" y="197806"/>
                  </a:cubicBezTo>
                  <a:cubicBezTo>
                    <a:pt x="210379" y="193396"/>
                    <a:pt x="209731" y="190052"/>
                    <a:pt x="207569" y="187557"/>
                  </a:cubicBezTo>
                  <a:cubicBezTo>
                    <a:pt x="200425" y="179318"/>
                    <a:pt x="178308" y="180137"/>
                    <a:pt x="166402" y="180556"/>
                  </a:cubicBezTo>
                  <a:cubicBezTo>
                    <a:pt x="163801" y="180661"/>
                    <a:pt x="161506" y="180756"/>
                    <a:pt x="159677" y="180756"/>
                  </a:cubicBezTo>
                  <a:cubicBezTo>
                    <a:pt x="153181" y="180756"/>
                    <a:pt x="147618" y="177184"/>
                    <a:pt x="140589" y="172660"/>
                  </a:cubicBezTo>
                  <a:cubicBezTo>
                    <a:pt x="127911" y="164525"/>
                    <a:pt x="110566" y="153391"/>
                    <a:pt x="74428" y="152876"/>
                  </a:cubicBezTo>
                  <a:cubicBezTo>
                    <a:pt x="71609" y="152838"/>
                    <a:pt x="72885" y="151076"/>
                    <a:pt x="72923" y="148266"/>
                  </a:cubicBezTo>
                  <a:cubicBezTo>
                    <a:pt x="72961" y="145447"/>
                    <a:pt x="71933" y="142361"/>
                    <a:pt x="74571" y="142694"/>
                  </a:cubicBezTo>
                  <a:cubicBezTo>
                    <a:pt x="113624" y="143256"/>
                    <a:pt x="133159" y="155791"/>
                    <a:pt x="146094" y="164087"/>
                  </a:cubicBezTo>
                  <a:cubicBezTo>
                    <a:pt x="151943" y="167859"/>
                    <a:pt x="156181" y="170564"/>
                    <a:pt x="159687" y="170564"/>
                  </a:cubicBezTo>
                  <a:cubicBezTo>
                    <a:pt x="161420" y="170564"/>
                    <a:pt x="163573" y="170488"/>
                    <a:pt x="166040" y="170393"/>
                  </a:cubicBezTo>
                  <a:cubicBezTo>
                    <a:pt x="181537" y="169802"/>
                    <a:pt x="204949" y="168974"/>
                    <a:pt x="215294" y="180908"/>
                  </a:cubicBezTo>
                  <a:cubicBezTo>
                    <a:pt x="218465" y="184575"/>
                    <a:pt x="220085" y="189043"/>
                    <a:pt x="220132" y="194205"/>
                  </a:cubicBezTo>
                  <a:cubicBezTo>
                    <a:pt x="229229" y="193462"/>
                    <a:pt x="240973" y="183880"/>
                    <a:pt x="250641" y="175955"/>
                  </a:cubicBezTo>
                  <a:cubicBezTo>
                    <a:pt x="260852" y="167602"/>
                    <a:pt x="268919" y="161001"/>
                    <a:pt x="276311" y="161001"/>
                  </a:cubicBezTo>
                  <a:cubicBezTo>
                    <a:pt x="293199" y="161001"/>
                    <a:pt x="302895" y="170993"/>
                    <a:pt x="302895" y="188385"/>
                  </a:cubicBezTo>
                  <a:cubicBezTo>
                    <a:pt x="302895" y="213103"/>
                    <a:pt x="211741" y="260318"/>
                    <a:pt x="174412" y="260318"/>
                  </a:cubicBezTo>
                  <a:close/>
                  <a:moveTo>
                    <a:pt x="213970" y="203787"/>
                  </a:moveTo>
                  <a:lnTo>
                    <a:pt x="132445" y="203787"/>
                  </a:lnTo>
                  <a:cubicBezTo>
                    <a:pt x="129626" y="203787"/>
                    <a:pt x="127349" y="201520"/>
                    <a:pt x="127349" y="198692"/>
                  </a:cubicBezTo>
                  <a:cubicBezTo>
                    <a:pt x="127349" y="195882"/>
                    <a:pt x="129626" y="193605"/>
                    <a:pt x="132445" y="193605"/>
                  </a:cubicBezTo>
                  <a:lnTo>
                    <a:pt x="213970" y="193605"/>
                  </a:lnTo>
                  <a:cubicBezTo>
                    <a:pt x="216799" y="193605"/>
                    <a:pt x="219065" y="195882"/>
                    <a:pt x="219065" y="198692"/>
                  </a:cubicBezTo>
                  <a:cubicBezTo>
                    <a:pt x="219075" y="201520"/>
                    <a:pt x="216799" y="203787"/>
                    <a:pt x="213970" y="203787"/>
                  </a:cubicBezTo>
                  <a:close/>
                  <a:moveTo>
                    <a:pt x="236915" y="40757"/>
                  </a:moveTo>
                  <a:lnTo>
                    <a:pt x="201254" y="40757"/>
                  </a:lnTo>
                  <a:cubicBezTo>
                    <a:pt x="191433" y="40757"/>
                    <a:pt x="183432" y="32756"/>
                    <a:pt x="183432" y="22927"/>
                  </a:cubicBezTo>
                  <a:lnTo>
                    <a:pt x="183432" y="17831"/>
                  </a:lnTo>
                  <a:cubicBezTo>
                    <a:pt x="183432" y="8001"/>
                    <a:pt x="191433" y="0"/>
                    <a:pt x="201254" y="0"/>
                  </a:cubicBezTo>
                  <a:lnTo>
                    <a:pt x="236915" y="0"/>
                  </a:lnTo>
                  <a:cubicBezTo>
                    <a:pt x="246745" y="0"/>
                    <a:pt x="254756" y="8001"/>
                    <a:pt x="254756" y="17831"/>
                  </a:cubicBezTo>
                  <a:lnTo>
                    <a:pt x="254756" y="22927"/>
                  </a:lnTo>
                  <a:cubicBezTo>
                    <a:pt x="254756" y="32756"/>
                    <a:pt x="246745" y="40757"/>
                    <a:pt x="236915" y="40757"/>
                  </a:cubicBezTo>
                  <a:close/>
                  <a:moveTo>
                    <a:pt x="201254" y="10192"/>
                  </a:moveTo>
                  <a:cubicBezTo>
                    <a:pt x="197053" y="10192"/>
                    <a:pt x="193605" y="13611"/>
                    <a:pt x="193605" y="17831"/>
                  </a:cubicBezTo>
                  <a:lnTo>
                    <a:pt x="193605" y="22927"/>
                  </a:lnTo>
                  <a:cubicBezTo>
                    <a:pt x="193605" y="27137"/>
                    <a:pt x="197034" y="30575"/>
                    <a:pt x="201254" y="30575"/>
                  </a:cubicBezTo>
                  <a:lnTo>
                    <a:pt x="236915" y="30575"/>
                  </a:lnTo>
                  <a:cubicBezTo>
                    <a:pt x="241125" y="30575"/>
                    <a:pt x="244564" y="27146"/>
                    <a:pt x="244564" y="22927"/>
                  </a:cubicBezTo>
                  <a:lnTo>
                    <a:pt x="244564" y="17831"/>
                  </a:lnTo>
                  <a:cubicBezTo>
                    <a:pt x="244564" y="13621"/>
                    <a:pt x="241144" y="10192"/>
                    <a:pt x="236915" y="10192"/>
                  </a:cubicBezTo>
                  <a:lnTo>
                    <a:pt x="201254" y="10192"/>
                  </a:lnTo>
                  <a:close/>
                  <a:moveTo>
                    <a:pt x="175784" y="91707"/>
                  </a:moveTo>
                  <a:lnTo>
                    <a:pt x="140113" y="91707"/>
                  </a:lnTo>
                  <a:cubicBezTo>
                    <a:pt x="130283" y="91707"/>
                    <a:pt x="122282" y="83706"/>
                    <a:pt x="122282" y="73876"/>
                  </a:cubicBezTo>
                  <a:lnTo>
                    <a:pt x="122282" y="68790"/>
                  </a:lnTo>
                  <a:cubicBezTo>
                    <a:pt x="122282" y="58960"/>
                    <a:pt x="130283" y="50959"/>
                    <a:pt x="140113" y="50959"/>
                  </a:cubicBezTo>
                  <a:lnTo>
                    <a:pt x="175784" y="50959"/>
                  </a:lnTo>
                  <a:cubicBezTo>
                    <a:pt x="185604" y="50959"/>
                    <a:pt x="193605" y="58960"/>
                    <a:pt x="193605" y="68790"/>
                  </a:cubicBezTo>
                  <a:lnTo>
                    <a:pt x="193605" y="73876"/>
                  </a:lnTo>
                  <a:cubicBezTo>
                    <a:pt x="193605" y="83706"/>
                    <a:pt x="185604" y="91707"/>
                    <a:pt x="175784" y="91707"/>
                  </a:cubicBezTo>
                  <a:close/>
                  <a:moveTo>
                    <a:pt x="140113" y="61141"/>
                  </a:moveTo>
                  <a:cubicBezTo>
                    <a:pt x="135903" y="61141"/>
                    <a:pt x="132464" y="64570"/>
                    <a:pt x="132464" y="68790"/>
                  </a:cubicBezTo>
                  <a:lnTo>
                    <a:pt x="132464" y="73876"/>
                  </a:lnTo>
                  <a:cubicBezTo>
                    <a:pt x="132464" y="78086"/>
                    <a:pt x="135893" y="81524"/>
                    <a:pt x="140113" y="81524"/>
                  </a:cubicBezTo>
                  <a:lnTo>
                    <a:pt x="175784" y="81524"/>
                  </a:lnTo>
                  <a:cubicBezTo>
                    <a:pt x="179984" y="81524"/>
                    <a:pt x="183432" y="78095"/>
                    <a:pt x="183432" y="73876"/>
                  </a:cubicBezTo>
                  <a:lnTo>
                    <a:pt x="183432" y="68790"/>
                  </a:lnTo>
                  <a:cubicBezTo>
                    <a:pt x="183432" y="64580"/>
                    <a:pt x="180003" y="61141"/>
                    <a:pt x="175784" y="61141"/>
                  </a:cubicBezTo>
                  <a:lnTo>
                    <a:pt x="140113" y="61141"/>
                  </a:lnTo>
                  <a:close/>
                  <a:moveTo>
                    <a:pt x="236915" y="142656"/>
                  </a:moveTo>
                  <a:lnTo>
                    <a:pt x="201254" y="142656"/>
                  </a:lnTo>
                  <a:cubicBezTo>
                    <a:pt x="191433" y="142656"/>
                    <a:pt x="183432" y="134645"/>
                    <a:pt x="183432" y="124816"/>
                  </a:cubicBezTo>
                  <a:lnTo>
                    <a:pt x="183432" y="119720"/>
                  </a:lnTo>
                  <a:cubicBezTo>
                    <a:pt x="183432" y="109890"/>
                    <a:pt x="191433" y="101889"/>
                    <a:pt x="201254" y="101889"/>
                  </a:cubicBezTo>
                  <a:lnTo>
                    <a:pt x="236915" y="101889"/>
                  </a:lnTo>
                  <a:cubicBezTo>
                    <a:pt x="246745" y="101889"/>
                    <a:pt x="254756" y="109890"/>
                    <a:pt x="254756" y="119720"/>
                  </a:cubicBezTo>
                  <a:lnTo>
                    <a:pt x="254756" y="124816"/>
                  </a:lnTo>
                  <a:cubicBezTo>
                    <a:pt x="254756" y="134655"/>
                    <a:pt x="246745" y="142656"/>
                    <a:pt x="236915" y="142656"/>
                  </a:cubicBezTo>
                  <a:close/>
                  <a:moveTo>
                    <a:pt x="201254" y="112090"/>
                  </a:moveTo>
                  <a:cubicBezTo>
                    <a:pt x="197053" y="112090"/>
                    <a:pt x="193605" y="115519"/>
                    <a:pt x="193605" y="119739"/>
                  </a:cubicBezTo>
                  <a:lnTo>
                    <a:pt x="193605" y="124835"/>
                  </a:lnTo>
                  <a:cubicBezTo>
                    <a:pt x="193605" y="129045"/>
                    <a:pt x="197034" y="132474"/>
                    <a:pt x="201254" y="132474"/>
                  </a:cubicBezTo>
                  <a:lnTo>
                    <a:pt x="236915" y="132474"/>
                  </a:lnTo>
                  <a:cubicBezTo>
                    <a:pt x="241125" y="132474"/>
                    <a:pt x="244564" y="129054"/>
                    <a:pt x="244564" y="124835"/>
                  </a:cubicBezTo>
                  <a:lnTo>
                    <a:pt x="244564" y="119739"/>
                  </a:lnTo>
                  <a:cubicBezTo>
                    <a:pt x="244564" y="115529"/>
                    <a:pt x="241144" y="112090"/>
                    <a:pt x="236915" y="112090"/>
                  </a:cubicBezTo>
                  <a:lnTo>
                    <a:pt x="201254" y="112090"/>
                  </a:lnTo>
                  <a:close/>
                </a:path>
              </a:pathLst>
            </a:custGeom>
            <a:solidFill>
              <a:srgbClr val="FC6E38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8" name="Group 18"/>
          <p:cNvGrpSpPr/>
          <p:nvPr/>
        </p:nvGrpSpPr>
        <p:grpSpPr>
          <a:xfrm rot="21600000">
            <a:off x="4929188" y="4305300"/>
            <a:ext cx="361950" cy="361950"/>
            <a:chOff x="4929188" y="4305300"/>
            <a:chExt cx="361950" cy="361950"/>
          </a:xfrm>
        </p:grpSpPr>
        <p:sp>
          <p:nvSpPr>
            <p:cNvPr id="17" name="Freeform 17"/>
            <p:cNvSpPr/>
            <p:nvPr/>
          </p:nvSpPr>
          <p:spPr>
            <a:xfrm>
              <a:off x="4929188" y="4305300"/>
              <a:ext cx="361950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152400" y="953"/>
                  </a:moveTo>
                  <a:cubicBezTo>
                    <a:pt x="68885" y="953"/>
                    <a:pt x="953" y="68885"/>
                    <a:pt x="953" y="152400"/>
                  </a:cubicBezTo>
                  <a:cubicBezTo>
                    <a:pt x="953" y="235915"/>
                    <a:pt x="68885" y="303848"/>
                    <a:pt x="152400" y="303848"/>
                  </a:cubicBezTo>
                  <a:cubicBezTo>
                    <a:pt x="235915" y="303848"/>
                    <a:pt x="303848" y="235906"/>
                    <a:pt x="303848" y="152400"/>
                  </a:cubicBezTo>
                  <a:cubicBezTo>
                    <a:pt x="303848" y="68885"/>
                    <a:pt x="235915" y="953"/>
                    <a:pt x="152400" y="953"/>
                  </a:cubicBezTo>
                  <a:close/>
                  <a:moveTo>
                    <a:pt x="152400" y="293656"/>
                  </a:moveTo>
                  <a:cubicBezTo>
                    <a:pt x="74495" y="293656"/>
                    <a:pt x="11135" y="230295"/>
                    <a:pt x="11135" y="152400"/>
                  </a:cubicBezTo>
                  <a:cubicBezTo>
                    <a:pt x="11135" y="74505"/>
                    <a:pt x="74495" y="11135"/>
                    <a:pt x="152400" y="11135"/>
                  </a:cubicBezTo>
                  <a:cubicBezTo>
                    <a:pt x="230295" y="11135"/>
                    <a:pt x="293665" y="74505"/>
                    <a:pt x="293665" y="152390"/>
                  </a:cubicBezTo>
                  <a:cubicBezTo>
                    <a:pt x="293665" y="230295"/>
                    <a:pt x="230295" y="293656"/>
                    <a:pt x="152400" y="293656"/>
                  </a:cubicBezTo>
                  <a:close/>
                  <a:moveTo>
                    <a:pt x="260575" y="153676"/>
                  </a:moveTo>
                  <a:lnTo>
                    <a:pt x="44215" y="153676"/>
                  </a:lnTo>
                  <a:cubicBezTo>
                    <a:pt x="41405" y="153676"/>
                    <a:pt x="39129" y="155953"/>
                    <a:pt x="39129" y="158763"/>
                  </a:cubicBezTo>
                  <a:cubicBezTo>
                    <a:pt x="39129" y="214703"/>
                    <a:pt x="93116" y="265662"/>
                    <a:pt x="152400" y="265662"/>
                  </a:cubicBezTo>
                  <a:cubicBezTo>
                    <a:pt x="211693" y="265662"/>
                    <a:pt x="265681" y="214703"/>
                    <a:pt x="265662" y="158763"/>
                  </a:cubicBezTo>
                  <a:cubicBezTo>
                    <a:pt x="265662" y="155953"/>
                    <a:pt x="263385" y="153676"/>
                    <a:pt x="260575" y="153676"/>
                  </a:cubicBezTo>
                  <a:close/>
                  <a:moveTo>
                    <a:pt x="152400" y="255480"/>
                  </a:moveTo>
                  <a:cubicBezTo>
                    <a:pt x="95583" y="255480"/>
                    <a:pt x="52597" y="208112"/>
                    <a:pt x="49492" y="163840"/>
                  </a:cubicBezTo>
                  <a:lnTo>
                    <a:pt x="255318" y="163840"/>
                  </a:lnTo>
                  <a:cubicBezTo>
                    <a:pt x="252212" y="208121"/>
                    <a:pt x="209217" y="255480"/>
                    <a:pt x="152400" y="255480"/>
                  </a:cubicBezTo>
                  <a:close/>
                  <a:moveTo>
                    <a:pt x="69675" y="100222"/>
                  </a:moveTo>
                  <a:cubicBezTo>
                    <a:pt x="72495" y="100222"/>
                    <a:pt x="74771" y="97936"/>
                    <a:pt x="74771" y="95126"/>
                  </a:cubicBezTo>
                  <a:cubicBezTo>
                    <a:pt x="74771" y="83906"/>
                    <a:pt x="83896" y="74762"/>
                    <a:pt x="95126" y="74762"/>
                  </a:cubicBezTo>
                  <a:cubicBezTo>
                    <a:pt x="106356" y="74762"/>
                    <a:pt x="115491" y="83896"/>
                    <a:pt x="115491" y="95126"/>
                  </a:cubicBezTo>
                  <a:cubicBezTo>
                    <a:pt x="115491" y="97946"/>
                    <a:pt x="117767" y="100222"/>
                    <a:pt x="120577" y="100222"/>
                  </a:cubicBezTo>
                  <a:cubicBezTo>
                    <a:pt x="123396" y="100222"/>
                    <a:pt x="125673" y="97946"/>
                    <a:pt x="125682" y="95126"/>
                  </a:cubicBezTo>
                  <a:cubicBezTo>
                    <a:pt x="125682" y="78276"/>
                    <a:pt x="111985" y="64580"/>
                    <a:pt x="95136" y="64580"/>
                  </a:cubicBezTo>
                  <a:cubicBezTo>
                    <a:pt x="78286" y="64580"/>
                    <a:pt x="64589" y="78276"/>
                    <a:pt x="64589" y="95126"/>
                  </a:cubicBezTo>
                  <a:cubicBezTo>
                    <a:pt x="64589" y="97946"/>
                    <a:pt x="66866" y="100222"/>
                    <a:pt x="69675" y="100222"/>
                  </a:cubicBezTo>
                  <a:close/>
                  <a:moveTo>
                    <a:pt x="184223" y="100222"/>
                  </a:moveTo>
                  <a:cubicBezTo>
                    <a:pt x="187033" y="100222"/>
                    <a:pt x="189309" y="97936"/>
                    <a:pt x="189309" y="95126"/>
                  </a:cubicBezTo>
                  <a:cubicBezTo>
                    <a:pt x="189309" y="83896"/>
                    <a:pt x="198444" y="74762"/>
                    <a:pt x="209683" y="74762"/>
                  </a:cubicBezTo>
                  <a:cubicBezTo>
                    <a:pt x="220904" y="74762"/>
                    <a:pt x="230038" y="83896"/>
                    <a:pt x="230038" y="95126"/>
                  </a:cubicBezTo>
                  <a:cubicBezTo>
                    <a:pt x="230038" y="97946"/>
                    <a:pt x="232324" y="100222"/>
                    <a:pt x="235134" y="100222"/>
                  </a:cubicBezTo>
                  <a:cubicBezTo>
                    <a:pt x="237944" y="100222"/>
                    <a:pt x="240230" y="97946"/>
                    <a:pt x="240230" y="95126"/>
                  </a:cubicBezTo>
                  <a:cubicBezTo>
                    <a:pt x="240230" y="78276"/>
                    <a:pt x="226533" y="64580"/>
                    <a:pt x="209683" y="64580"/>
                  </a:cubicBezTo>
                  <a:cubicBezTo>
                    <a:pt x="192824" y="64580"/>
                    <a:pt x="179137" y="78276"/>
                    <a:pt x="179137" y="95126"/>
                  </a:cubicBezTo>
                  <a:cubicBezTo>
                    <a:pt x="179137" y="97946"/>
                    <a:pt x="181404" y="100222"/>
                    <a:pt x="184223" y="100222"/>
                  </a:cubicBezTo>
                  <a:close/>
                </a:path>
              </a:pathLst>
            </a:custGeom>
            <a:solidFill>
              <a:srgbClr val="FC6E38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0" name="Group 20"/>
          <p:cNvGrpSpPr/>
          <p:nvPr/>
        </p:nvGrpSpPr>
        <p:grpSpPr>
          <a:xfrm rot="21600000">
            <a:off x="5066896" y="3581400"/>
            <a:ext cx="309966" cy="285750"/>
            <a:chOff x="5066896" y="3581400"/>
            <a:chExt cx="309966" cy="285750"/>
          </a:xfrm>
        </p:grpSpPr>
        <p:sp>
          <p:nvSpPr>
            <p:cNvPr id="19" name="Freeform 19"/>
            <p:cNvSpPr/>
            <p:nvPr/>
          </p:nvSpPr>
          <p:spPr>
            <a:xfrm>
              <a:off x="5066896" y="3581400"/>
              <a:ext cx="309966" cy="285750"/>
            </a:xfrm>
            <a:custGeom>
              <a:avLst/>
              <a:gdLst/>
              <a:ahLst/>
              <a:cxnLst/>
              <a:rect l="0" t="0" r="0" b="0"/>
              <a:pathLst>
                <a:path w="302889" h="279424">
                  <a:moveTo>
                    <a:pt x="299817" y="23476"/>
                  </a:moveTo>
                  <a:lnTo>
                    <a:pt x="270613" y="1540"/>
                  </a:lnTo>
                  <a:cubicBezTo>
                    <a:pt x="267165" y="-1012"/>
                    <a:pt x="262384" y="-327"/>
                    <a:pt x="259841" y="3112"/>
                  </a:cubicBezTo>
                  <a:lnTo>
                    <a:pt x="107488" y="209509"/>
                  </a:lnTo>
                  <a:lnTo>
                    <a:pt x="33898" y="154188"/>
                  </a:lnTo>
                  <a:cubicBezTo>
                    <a:pt x="30526" y="151645"/>
                    <a:pt x="25726" y="152397"/>
                    <a:pt x="23182" y="155760"/>
                  </a:cubicBezTo>
                  <a:lnTo>
                    <a:pt x="1484" y="185116"/>
                  </a:lnTo>
                  <a:cubicBezTo>
                    <a:pt x="-983" y="188545"/>
                    <a:pt x="-316" y="193421"/>
                    <a:pt x="3047" y="195965"/>
                  </a:cubicBezTo>
                  <a:lnTo>
                    <a:pt x="111984" y="277870"/>
                  </a:lnTo>
                  <a:cubicBezTo>
                    <a:pt x="113556" y="279070"/>
                    <a:pt x="115661" y="279594"/>
                    <a:pt x="117604" y="279375"/>
                  </a:cubicBezTo>
                  <a:cubicBezTo>
                    <a:pt x="119623" y="279070"/>
                    <a:pt x="121414" y="277946"/>
                    <a:pt x="122690" y="276308"/>
                  </a:cubicBezTo>
                  <a:lnTo>
                    <a:pt x="301379" y="34259"/>
                  </a:lnTo>
                  <a:cubicBezTo>
                    <a:pt x="302579" y="32611"/>
                    <a:pt x="303103" y="30591"/>
                    <a:pt x="302808" y="28572"/>
                  </a:cubicBezTo>
                  <a:cubicBezTo>
                    <a:pt x="302503" y="26543"/>
                    <a:pt x="301455" y="24676"/>
                    <a:pt x="299817" y="23476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2" name="Group 22"/>
          <p:cNvGrpSpPr/>
          <p:nvPr/>
        </p:nvGrpSpPr>
        <p:grpSpPr>
          <a:xfrm rot="21600000">
            <a:off x="5066896" y="4419600"/>
            <a:ext cx="309966" cy="285750"/>
            <a:chOff x="5066896" y="4419600"/>
            <a:chExt cx="309966" cy="285750"/>
          </a:xfrm>
        </p:grpSpPr>
        <p:sp>
          <p:nvSpPr>
            <p:cNvPr id="21" name="Freeform 21"/>
            <p:cNvSpPr/>
            <p:nvPr/>
          </p:nvSpPr>
          <p:spPr>
            <a:xfrm>
              <a:off x="5066896" y="4419600"/>
              <a:ext cx="309966" cy="285750"/>
            </a:xfrm>
            <a:custGeom>
              <a:avLst/>
              <a:gdLst/>
              <a:ahLst/>
              <a:cxnLst/>
              <a:rect l="0" t="0" r="0" b="0"/>
              <a:pathLst>
                <a:path w="302889" h="279424">
                  <a:moveTo>
                    <a:pt x="299817" y="23476"/>
                  </a:moveTo>
                  <a:lnTo>
                    <a:pt x="270613" y="1540"/>
                  </a:lnTo>
                  <a:cubicBezTo>
                    <a:pt x="267165" y="-1012"/>
                    <a:pt x="262384" y="-327"/>
                    <a:pt x="259841" y="3112"/>
                  </a:cubicBezTo>
                  <a:lnTo>
                    <a:pt x="107488" y="209509"/>
                  </a:lnTo>
                  <a:lnTo>
                    <a:pt x="33898" y="154188"/>
                  </a:lnTo>
                  <a:cubicBezTo>
                    <a:pt x="30526" y="151645"/>
                    <a:pt x="25726" y="152397"/>
                    <a:pt x="23182" y="155760"/>
                  </a:cubicBezTo>
                  <a:lnTo>
                    <a:pt x="1484" y="185116"/>
                  </a:lnTo>
                  <a:cubicBezTo>
                    <a:pt x="-983" y="188545"/>
                    <a:pt x="-316" y="193421"/>
                    <a:pt x="3047" y="195965"/>
                  </a:cubicBezTo>
                  <a:lnTo>
                    <a:pt x="111984" y="277870"/>
                  </a:lnTo>
                  <a:cubicBezTo>
                    <a:pt x="113556" y="279070"/>
                    <a:pt x="115661" y="279594"/>
                    <a:pt x="117604" y="279375"/>
                  </a:cubicBezTo>
                  <a:cubicBezTo>
                    <a:pt x="119623" y="279070"/>
                    <a:pt x="121414" y="277946"/>
                    <a:pt x="122690" y="276308"/>
                  </a:cubicBezTo>
                  <a:lnTo>
                    <a:pt x="301379" y="34259"/>
                  </a:lnTo>
                  <a:cubicBezTo>
                    <a:pt x="302579" y="32611"/>
                    <a:pt x="303103" y="30591"/>
                    <a:pt x="302808" y="28572"/>
                  </a:cubicBezTo>
                  <a:cubicBezTo>
                    <a:pt x="302503" y="26543"/>
                    <a:pt x="301455" y="24676"/>
                    <a:pt x="299817" y="23476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23" name="TextBox 23"/>
          <p:cNvSpPr txBox="1"/>
          <p:nvPr/>
        </p:nvSpPr>
        <p:spPr>
          <a:xfrm rot="21600000">
            <a:off x="205340" y="369074"/>
            <a:ext cx="4333931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2400" b="1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Solutions #1 (SaaS)</a:t>
            </a:r>
          </a:p>
        </p:txBody>
      </p:sp>
      <p:pic>
        <p:nvPicPr>
          <p:cNvPr id="35" name="Graphic 34" descr="Paw prints outline">
            <a:extLst>
              <a:ext uri="{FF2B5EF4-FFF2-40B4-BE49-F238E27FC236}">
                <a16:creationId xmlns:a16="http://schemas.microsoft.com/office/drawing/2014/main" id="{8C86D03D-4044-1897-7689-5FE976DBC12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6978648" y="1170021"/>
            <a:ext cx="533051" cy="533051"/>
          </a:xfrm>
          <a:prstGeom prst="rect">
            <a:avLst/>
          </a:prstGeom>
        </p:spPr>
      </p:pic>
      <p:pic>
        <p:nvPicPr>
          <p:cNvPr id="37" name="Graphic 36" descr="Future with solid fill">
            <a:extLst>
              <a:ext uri="{FF2B5EF4-FFF2-40B4-BE49-F238E27FC236}">
                <a16:creationId xmlns:a16="http://schemas.microsoft.com/office/drawing/2014/main" id="{F46CD962-C27D-18B2-67B0-FB7ECB07BF4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49853" y="2467611"/>
            <a:ext cx="461846" cy="461846"/>
          </a:xfrm>
          <a:prstGeom prst="rect">
            <a:avLst/>
          </a:prstGeom>
        </p:spPr>
      </p:pic>
      <p:pic>
        <p:nvPicPr>
          <p:cNvPr id="41" name="Graphic 40" descr="Arrow circle outline">
            <a:extLst>
              <a:ext uri="{FF2B5EF4-FFF2-40B4-BE49-F238E27FC236}">
                <a16:creationId xmlns:a16="http://schemas.microsoft.com/office/drawing/2014/main" id="{5693B38F-2B98-5456-9D95-A9E78455979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78648" y="3527369"/>
            <a:ext cx="533050" cy="6039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2AC0E9-A6F5-0D87-509E-B49670775F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1176" y="352091"/>
            <a:ext cx="767166" cy="25773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78F6D9-91FB-3E31-AE49-96B2B2F90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1176" y="3250494"/>
            <a:ext cx="767165" cy="160471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882C7A-20CE-3887-DDE6-49E7FD69DD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7288" y="2874965"/>
            <a:ext cx="799813" cy="23225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9234284-C6A9-EDB3-05EA-1C5A18049E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74259" y="138168"/>
            <a:ext cx="812018" cy="513443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F93C0FD-8B46-1DFE-4AF2-5F9116B34A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6167" y="3244068"/>
            <a:ext cx="889771" cy="193432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0FA22C9-E281-6ED5-D1F8-B47D5D3D04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5537" y="784690"/>
            <a:ext cx="820351" cy="434960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47C5A66-9571-D94F-73B9-0237717836D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4931" y="943688"/>
            <a:ext cx="799813" cy="176169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C6A8ADF-FE3F-CBE5-06E3-74ADB8969F4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1079" y="1040934"/>
            <a:ext cx="893847" cy="193432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EB405AA-DAAF-0630-2B6A-7AB72D5B5A6A}"/>
              </a:ext>
            </a:extLst>
          </p:cNvPr>
          <p:cNvSpPr/>
          <p:nvPr/>
        </p:nvSpPr>
        <p:spPr>
          <a:xfrm>
            <a:off x="5971176" y="4371474"/>
            <a:ext cx="767166" cy="452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>
                <a:solidFill>
                  <a:schemeClr val="accent1">
                    <a:lumMod val="75000"/>
                  </a:schemeClr>
                </a:solidFill>
              </a:rPr>
              <a:t>Selectivity-based Worker Ganntt Chart with Selectivity based on Design Error</a:t>
            </a:r>
            <a:endParaRPr lang="en-CA" sz="5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88FDCCB-A45B-AE3D-B10D-A68682C03E7E}"/>
              </a:ext>
            </a:extLst>
          </p:cNvPr>
          <p:cNvSpPr/>
          <p:nvPr/>
        </p:nvSpPr>
        <p:spPr>
          <a:xfrm>
            <a:off x="5971176" y="3810149"/>
            <a:ext cx="767165" cy="6094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" name="Graphic 9" descr="Gantt Chart with solid fill">
            <a:extLst>
              <a:ext uri="{FF2B5EF4-FFF2-40B4-BE49-F238E27FC236}">
                <a16:creationId xmlns:a16="http://schemas.microsoft.com/office/drawing/2014/main" id="{B099305E-C50A-21AB-5AFF-061BC383F72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043726" y="3761846"/>
            <a:ext cx="674267" cy="7060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22E95-7F3D-215B-295E-D892093F2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>
            <a:extLst>
              <a:ext uri="{FF2B5EF4-FFF2-40B4-BE49-F238E27FC236}">
                <a16:creationId xmlns:a16="http://schemas.microsoft.com/office/drawing/2014/main" id="{C64AA463-8C6D-896F-9D96-3D7F573D29D1}"/>
              </a:ext>
            </a:extLst>
          </p:cNvPr>
          <p:cNvGrpSpPr/>
          <p:nvPr/>
        </p:nvGrpSpPr>
        <p:grpSpPr>
          <a:xfrm>
            <a:off x="16629" y="31054"/>
            <a:ext cx="9753600" cy="5486400"/>
            <a:chOff x="0" y="0"/>
            <a:chExt cx="9753600" cy="5486400"/>
          </a:xfrm>
          <a:solidFill>
            <a:srgbClr val="002060"/>
          </a:solidFill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582C1EF2-AEB3-0271-89A2-2C6179C10F8E}"/>
                </a:ext>
              </a:extLst>
            </p:cNvPr>
            <p:cNvSpPr/>
            <p:nvPr/>
          </p:nvSpPr>
          <p:spPr>
            <a:xfrm>
              <a:off x="0" y="0"/>
              <a:ext cx="9753600" cy="548640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 dirty="0"/>
            </a:p>
          </p:txBody>
        </p:sp>
      </p:grpSp>
      <p:sp>
        <p:nvSpPr>
          <p:cNvPr id="4" name="TextBox 4">
            <a:extLst>
              <a:ext uri="{FF2B5EF4-FFF2-40B4-BE49-F238E27FC236}">
                <a16:creationId xmlns:a16="http://schemas.microsoft.com/office/drawing/2014/main" id="{0EA0134F-8358-FF19-F993-6B0D91533836}"/>
              </a:ext>
            </a:extLst>
          </p:cNvPr>
          <p:cNvSpPr txBox="1"/>
          <p:nvPr/>
        </p:nvSpPr>
        <p:spPr>
          <a:xfrm rot="21600000">
            <a:off x="8085628" y="1414462"/>
            <a:ext cx="1667972" cy="2657475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340"/>
              </a:lnSpc>
            </a:pP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Poppins"/>
              </a:rPr>
              <a:t>Lower risk to community with more accurate data-driven design</a:t>
            </a:r>
            <a:endParaRPr lang="en-US" sz="1800" b="0" i="0" spc="0" dirty="0">
              <a:solidFill>
                <a:schemeClr val="bg1">
                  <a:lumMod val="95000"/>
                </a:schemeClr>
              </a:solidFill>
              <a:latin typeface="Poppins"/>
            </a:endParaRPr>
          </a:p>
          <a:p>
            <a:pPr algn="l">
              <a:lnSpc>
                <a:spcPts val="2340"/>
              </a:lnSpc>
            </a:pPr>
            <a:endParaRPr lang="en-US" dirty="0">
              <a:solidFill>
                <a:schemeClr val="bg1">
                  <a:lumMod val="95000"/>
                </a:schemeClr>
              </a:solidFill>
              <a:latin typeface="Poppins"/>
            </a:endParaRPr>
          </a:p>
          <a:p>
            <a:pPr algn="l">
              <a:lnSpc>
                <a:spcPts val="2340"/>
              </a:lnSpc>
            </a:pPr>
            <a:r>
              <a:rPr lang="en-US" sz="1800" b="0" i="0" spc="0" dirty="0">
                <a:solidFill>
                  <a:schemeClr val="bg1">
                    <a:lumMod val="95000"/>
                  </a:schemeClr>
                </a:solidFill>
                <a:latin typeface="Poppins"/>
              </a:rPr>
              <a:t>Lower cost with more accurate data-driven design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Poppins"/>
              </a:rPr>
              <a:t>.</a:t>
            </a:r>
          </a:p>
          <a:p>
            <a:pPr algn="l">
              <a:lnSpc>
                <a:spcPts val="2340"/>
              </a:lnSpc>
            </a:pPr>
            <a:endParaRPr lang="en-US" sz="1800" b="0" i="0" spc="0" dirty="0">
              <a:solidFill>
                <a:schemeClr val="bg1">
                  <a:lumMod val="95000"/>
                </a:schemeClr>
              </a:solidFill>
              <a:latin typeface="Poppins"/>
            </a:endParaRPr>
          </a:p>
          <a:p>
            <a:pPr algn="l">
              <a:lnSpc>
                <a:spcPts val="2340"/>
              </a:lnSpc>
            </a:pPr>
            <a:endParaRPr lang="en-US" sz="1800" b="0" i="0" spc="0" dirty="0">
              <a:solidFill>
                <a:srgbClr val="FFFFFF">
                  <a:alpha val="100000"/>
                </a:srgbClr>
              </a:solidFill>
              <a:latin typeface="Poppins"/>
            </a:endParaRPr>
          </a:p>
          <a:p>
            <a:pPr algn="l">
              <a:lnSpc>
                <a:spcPts val="2340"/>
              </a:lnSpc>
            </a:pPr>
            <a:endParaRPr lang="en-US" sz="1800" b="0" i="0" spc="0" dirty="0">
              <a:solidFill>
                <a:srgbClr val="FFFFFF">
                  <a:alpha val="100000"/>
                </a:srgbClr>
              </a:solidFill>
              <a:latin typeface="Poppins"/>
            </a:endParaRPr>
          </a:p>
        </p:txBody>
      </p:sp>
      <p:grpSp>
        <p:nvGrpSpPr>
          <p:cNvPr id="12" name="Group 12">
            <a:extLst>
              <a:ext uri="{FF2B5EF4-FFF2-40B4-BE49-F238E27FC236}">
                <a16:creationId xmlns:a16="http://schemas.microsoft.com/office/drawing/2014/main" id="{B348823B-3E5A-7B2B-2832-79DF9B1555D3}"/>
              </a:ext>
            </a:extLst>
          </p:cNvPr>
          <p:cNvGrpSpPr/>
          <p:nvPr/>
        </p:nvGrpSpPr>
        <p:grpSpPr>
          <a:xfrm rot="21600000">
            <a:off x="4937299" y="2305050"/>
            <a:ext cx="345728" cy="438150"/>
            <a:chOff x="4937299" y="2305050"/>
            <a:chExt cx="345728" cy="43815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84EB31E1-860E-4B7D-076E-2B78995A05B6}"/>
                </a:ext>
              </a:extLst>
            </p:cNvPr>
            <p:cNvSpPr/>
            <p:nvPr/>
          </p:nvSpPr>
          <p:spPr>
            <a:xfrm>
              <a:off x="4937299" y="2305050"/>
              <a:ext cx="345728" cy="438150"/>
            </a:xfrm>
            <a:custGeom>
              <a:avLst/>
              <a:gdLst/>
              <a:ahLst/>
              <a:cxnLst/>
              <a:rect l="0" t="0" r="0" b="0"/>
              <a:pathLst>
                <a:path w="238480" h="302895">
                  <a:moveTo>
                    <a:pt x="237001" y="109318"/>
                  </a:moveTo>
                  <a:lnTo>
                    <a:pt x="211626" y="83944"/>
                  </a:lnTo>
                  <a:cubicBezTo>
                    <a:pt x="209645" y="81963"/>
                    <a:pt x="206435" y="81963"/>
                    <a:pt x="204445" y="83944"/>
                  </a:cubicBezTo>
                  <a:cubicBezTo>
                    <a:pt x="202473" y="85925"/>
                    <a:pt x="202473" y="89135"/>
                    <a:pt x="204445" y="91126"/>
                  </a:cubicBezTo>
                  <a:lnTo>
                    <a:pt x="213541" y="100222"/>
                  </a:lnTo>
                  <a:lnTo>
                    <a:pt x="202359" y="111404"/>
                  </a:lnTo>
                  <a:cubicBezTo>
                    <a:pt x="188195" y="96250"/>
                    <a:pt x="169983" y="85001"/>
                    <a:pt x="149419" y="79334"/>
                  </a:cubicBezTo>
                  <a:lnTo>
                    <a:pt x="149419" y="60893"/>
                  </a:lnTo>
                  <a:lnTo>
                    <a:pt x="154495" y="60893"/>
                  </a:lnTo>
                  <a:cubicBezTo>
                    <a:pt x="157286" y="60893"/>
                    <a:pt x="159563" y="58617"/>
                    <a:pt x="159563" y="55816"/>
                  </a:cubicBezTo>
                  <a:lnTo>
                    <a:pt x="159563" y="5077"/>
                  </a:lnTo>
                  <a:cubicBezTo>
                    <a:pt x="159563" y="2257"/>
                    <a:pt x="157286" y="0"/>
                    <a:pt x="154495" y="0"/>
                  </a:cubicBezTo>
                  <a:lnTo>
                    <a:pt x="93602" y="0"/>
                  </a:lnTo>
                  <a:cubicBezTo>
                    <a:pt x="90783" y="0"/>
                    <a:pt x="88525" y="2257"/>
                    <a:pt x="88525" y="5077"/>
                  </a:cubicBezTo>
                  <a:lnTo>
                    <a:pt x="88525" y="55816"/>
                  </a:lnTo>
                  <a:cubicBezTo>
                    <a:pt x="88525" y="58617"/>
                    <a:pt x="90792" y="60893"/>
                    <a:pt x="93602" y="60893"/>
                  </a:cubicBezTo>
                  <a:lnTo>
                    <a:pt x="98679" y="60893"/>
                  </a:lnTo>
                  <a:lnTo>
                    <a:pt x="98679" y="77095"/>
                  </a:lnTo>
                  <a:cubicBezTo>
                    <a:pt x="74200" y="81582"/>
                    <a:pt x="52483" y="93916"/>
                    <a:pt x="36147" y="111385"/>
                  </a:cubicBezTo>
                  <a:lnTo>
                    <a:pt x="24946" y="100203"/>
                  </a:lnTo>
                  <a:lnTo>
                    <a:pt x="34023" y="91126"/>
                  </a:lnTo>
                  <a:cubicBezTo>
                    <a:pt x="36004" y="89135"/>
                    <a:pt x="36004" y="85925"/>
                    <a:pt x="34023" y="83944"/>
                  </a:cubicBezTo>
                  <a:cubicBezTo>
                    <a:pt x="32042" y="81963"/>
                    <a:pt x="28832" y="81963"/>
                    <a:pt x="26851" y="83944"/>
                  </a:cubicBezTo>
                  <a:lnTo>
                    <a:pt x="1486" y="109318"/>
                  </a:lnTo>
                  <a:cubicBezTo>
                    <a:pt x="-495" y="111300"/>
                    <a:pt x="-495" y="114510"/>
                    <a:pt x="1486" y="116491"/>
                  </a:cubicBezTo>
                  <a:cubicBezTo>
                    <a:pt x="2476" y="117481"/>
                    <a:pt x="3781" y="117977"/>
                    <a:pt x="5067" y="117977"/>
                  </a:cubicBezTo>
                  <a:cubicBezTo>
                    <a:pt x="6372" y="117977"/>
                    <a:pt x="7668" y="117491"/>
                    <a:pt x="8658" y="116491"/>
                  </a:cubicBezTo>
                  <a:lnTo>
                    <a:pt x="17755" y="107394"/>
                  </a:lnTo>
                  <a:lnTo>
                    <a:pt x="29518" y="119129"/>
                  </a:lnTo>
                  <a:cubicBezTo>
                    <a:pt x="14440" y="138446"/>
                    <a:pt x="5363" y="162658"/>
                    <a:pt x="5363" y="189005"/>
                  </a:cubicBezTo>
                  <a:cubicBezTo>
                    <a:pt x="5363" y="251812"/>
                    <a:pt x="56445" y="302895"/>
                    <a:pt x="119243" y="302895"/>
                  </a:cubicBezTo>
                  <a:cubicBezTo>
                    <a:pt x="182070" y="302895"/>
                    <a:pt x="233143" y="251812"/>
                    <a:pt x="233143" y="189005"/>
                  </a:cubicBezTo>
                  <a:cubicBezTo>
                    <a:pt x="233143" y="162649"/>
                    <a:pt x="224066" y="138436"/>
                    <a:pt x="208988" y="119120"/>
                  </a:cubicBezTo>
                  <a:lnTo>
                    <a:pt x="220713" y="107385"/>
                  </a:lnTo>
                  <a:lnTo>
                    <a:pt x="229819" y="116491"/>
                  </a:lnTo>
                  <a:cubicBezTo>
                    <a:pt x="230810" y="117481"/>
                    <a:pt x="232124" y="117977"/>
                    <a:pt x="233410" y="117977"/>
                  </a:cubicBezTo>
                  <a:cubicBezTo>
                    <a:pt x="234725" y="117977"/>
                    <a:pt x="236010" y="117491"/>
                    <a:pt x="237001" y="116491"/>
                  </a:cubicBezTo>
                  <a:cubicBezTo>
                    <a:pt x="238973" y="114510"/>
                    <a:pt x="238973" y="111300"/>
                    <a:pt x="237001" y="109318"/>
                  </a:cubicBezTo>
                  <a:close/>
                  <a:moveTo>
                    <a:pt x="98689" y="10144"/>
                  </a:moveTo>
                  <a:lnTo>
                    <a:pt x="149428" y="10144"/>
                  </a:lnTo>
                  <a:lnTo>
                    <a:pt x="149428" y="50749"/>
                  </a:lnTo>
                  <a:lnTo>
                    <a:pt x="98689" y="50749"/>
                  </a:lnTo>
                  <a:lnTo>
                    <a:pt x="98689" y="10144"/>
                  </a:lnTo>
                  <a:close/>
                  <a:moveTo>
                    <a:pt x="108833" y="60893"/>
                  </a:moveTo>
                  <a:lnTo>
                    <a:pt x="139275" y="60893"/>
                  </a:lnTo>
                  <a:lnTo>
                    <a:pt x="139275" y="77019"/>
                  </a:lnTo>
                  <a:cubicBezTo>
                    <a:pt x="132759" y="75857"/>
                    <a:pt x="126092" y="75143"/>
                    <a:pt x="119243" y="75143"/>
                  </a:cubicBezTo>
                  <a:cubicBezTo>
                    <a:pt x="115729" y="75143"/>
                    <a:pt x="112271" y="75352"/>
                    <a:pt x="108833" y="75667"/>
                  </a:cubicBezTo>
                  <a:lnTo>
                    <a:pt x="108833" y="60893"/>
                  </a:lnTo>
                  <a:close/>
                  <a:moveTo>
                    <a:pt x="119243" y="292751"/>
                  </a:moveTo>
                  <a:cubicBezTo>
                    <a:pt x="62055" y="292751"/>
                    <a:pt x="15516" y="246231"/>
                    <a:pt x="15516" y="189024"/>
                  </a:cubicBezTo>
                  <a:cubicBezTo>
                    <a:pt x="15516" y="131816"/>
                    <a:pt x="62055" y="85296"/>
                    <a:pt x="119243" y="85296"/>
                  </a:cubicBezTo>
                  <a:cubicBezTo>
                    <a:pt x="176451" y="85296"/>
                    <a:pt x="222999" y="131807"/>
                    <a:pt x="222999" y="189005"/>
                  </a:cubicBezTo>
                  <a:cubicBezTo>
                    <a:pt x="222999" y="246221"/>
                    <a:pt x="176451" y="292751"/>
                    <a:pt x="119243" y="292751"/>
                  </a:cubicBezTo>
                  <a:close/>
                  <a:moveTo>
                    <a:pt x="166059" y="122939"/>
                  </a:moveTo>
                  <a:lnTo>
                    <a:pt x="115300" y="185833"/>
                  </a:lnTo>
                  <a:cubicBezTo>
                    <a:pt x="113528" y="188014"/>
                    <a:pt x="113871" y="191205"/>
                    <a:pt x="116053" y="192976"/>
                  </a:cubicBezTo>
                  <a:cubicBezTo>
                    <a:pt x="117005" y="193719"/>
                    <a:pt x="118139" y="194110"/>
                    <a:pt x="119243" y="194110"/>
                  </a:cubicBezTo>
                  <a:cubicBezTo>
                    <a:pt x="120729" y="194110"/>
                    <a:pt x="122206" y="193453"/>
                    <a:pt x="123187" y="192214"/>
                  </a:cubicBezTo>
                  <a:lnTo>
                    <a:pt x="173946" y="129321"/>
                  </a:lnTo>
                  <a:cubicBezTo>
                    <a:pt x="175727" y="127140"/>
                    <a:pt x="175384" y="123949"/>
                    <a:pt x="173203" y="122187"/>
                  </a:cubicBezTo>
                  <a:cubicBezTo>
                    <a:pt x="171021" y="120415"/>
                    <a:pt x="167840" y="120758"/>
                    <a:pt x="166059" y="122939"/>
                  </a:cubicBezTo>
                  <a:close/>
                </a:path>
              </a:pathLst>
            </a:custGeom>
            <a:solidFill>
              <a:srgbClr val="FC6E38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4" name="Group 14">
            <a:extLst>
              <a:ext uri="{FF2B5EF4-FFF2-40B4-BE49-F238E27FC236}">
                <a16:creationId xmlns:a16="http://schemas.microsoft.com/office/drawing/2014/main" id="{46C6BBF5-946B-E924-AC6E-72D010FE7981}"/>
              </a:ext>
            </a:extLst>
          </p:cNvPr>
          <p:cNvGrpSpPr/>
          <p:nvPr/>
        </p:nvGrpSpPr>
        <p:grpSpPr>
          <a:xfrm rot="21600000">
            <a:off x="5066896" y="2381250"/>
            <a:ext cx="309966" cy="285750"/>
            <a:chOff x="5066896" y="2381250"/>
            <a:chExt cx="309966" cy="285750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757F2914-BB23-F454-56C2-B5FDC290283C}"/>
                </a:ext>
              </a:extLst>
            </p:cNvPr>
            <p:cNvSpPr/>
            <p:nvPr/>
          </p:nvSpPr>
          <p:spPr>
            <a:xfrm>
              <a:off x="5066896" y="2381250"/>
              <a:ext cx="309966" cy="285750"/>
            </a:xfrm>
            <a:custGeom>
              <a:avLst/>
              <a:gdLst/>
              <a:ahLst/>
              <a:cxnLst/>
              <a:rect l="0" t="0" r="0" b="0"/>
              <a:pathLst>
                <a:path w="302889" h="279424">
                  <a:moveTo>
                    <a:pt x="299817" y="23476"/>
                  </a:moveTo>
                  <a:lnTo>
                    <a:pt x="270613" y="1540"/>
                  </a:lnTo>
                  <a:cubicBezTo>
                    <a:pt x="267165" y="-1012"/>
                    <a:pt x="262384" y="-327"/>
                    <a:pt x="259841" y="3112"/>
                  </a:cubicBezTo>
                  <a:lnTo>
                    <a:pt x="107488" y="209509"/>
                  </a:lnTo>
                  <a:lnTo>
                    <a:pt x="33898" y="154188"/>
                  </a:lnTo>
                  <a:cubicBezTo>
                    <a:pt x="30526" y="151645"/>
                    <a:pt x="25726" y="152397"/>
                    <a:pt x="23182" y="155760"/>
                  </a:cubicBezTo>
                  <a:lnTo>
                    <a:pt x="1484" y="185116"/>
                  </a:lnTo>
                  <a:cubicBezTo>
                    <a:pt x="-983" y="188545"/>
                    <a:pt x="-316" y="193421"/>
                    <a:pt x="3047" y="195965"/>
                  </a:cubicBezTo>
                  <a:lnTo>
                    <a:pt x="111984" y="277870"/>
                  </a:lnTo>
                  <a:cubicBezTo>
                    <a:pt x="113556" y="279070"/>
                    <a:pt x="115661" y="279594"/>
                    <a:pt x="117604" y="279375"/>
                  </a:cubicBezTo>
                  <a:cubicBezTo>
                    <a:pt x="119623" y="279070"/>
                    <a:pt x="121414" y="277946"/>
                    <a:pt x="122690" y="276308"/>
                  </a:cubicBezTo>
                  <a:lnTo>
                    <a:pt x="301379" y="34259"/>
                  </a:lnTo>
                  <a:cubicBezTo>
                    <a:pt x="302579" y="32611"/>
                    <a:pt x="303103" y="30591"/>
                    <a:pt x="302808" y="28572"/>
                  </a:cubicBezTo>
                  <a:cubicBezTo>
                    <a:pt x="302503" y="26543"/>
                    <a:pt x="301455" y="24676"/>
                    <a:pt x="299817" y="23476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6" name="Group 16">
            <a:extLst>
              <a:ext uri="{FF2B5EF4-FFF2-40B4-BE49-F238E27FC236}">
                <a16:creationId xmlns:a16="http://schemas.microsoft.com/office/drawing/2014/main" id="{8F8EFA88-CFB1-2147-CA73-53616DD43913}"/>
              </a:ext>
            </a:extLst>
          </p:cNvPr>
          <p:cNvGrpSpPr/>
          <p:nvPr/>
        </p:nvGrpSpPr>
        <p:grpSpPr>
          <a:xfrm rot="21600000">
            <a:off x="4929188" y="3467100"/>
            <a:ext cx="399184" cy="343049"/>
            <a:chOff x="4929188" y="3467100"/>
            <a:chExt cx="399184" cy="343049"/>
          </a:xfrm>
        </p:grpSpPr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3A9DF10F-C79D-98CD-1694-F628B5F1B026}"/>
                </a:ext>
              </a:extLst>
            </p:cNvPr>
            <p:cNvSpPr/>
            <p:nvPr/>
          </p:nvSpPr>
          <p:spPr>
            <a:xfrm>
              <a:off x="4929188" y="3467100"/>
              <a:ext cx="399184" cy="343049"/>
            </a:xfrm>
            <a:custGeom>
              <a:avLst/>
              <a:gdLst/>
              <a:ahLst/>
              <a:cxnLst/>
              <a:rect l="0" t="0" r="0" b="0"/>
              <a:pathLst>
                <a:path w="302895" h="260318">
                  <a:moveTo>
                    <a:pt x="76419" y="244554"/>
                  </a:moveTo>
                  <a:lnTo>
                    <a:pt x="5096" y="244554"/>
                  </a:lnTo>
                  <a:cubicBezTo>
                    <a:pt x="2276" y="244554"/>
                    <a:pt x="0" y="242287"/>
                    <a:pt x="0" y="239478"/>
                  </a:cubicBezTo>
                  <a:lnTo>
                    <a:pt x="0" y="127378"/>
                  </a:lnTo>
                  <a:cubicBezTo>
                    <a:pt x="0" y="124558"/>
                    <a:pt x="2276" y="122282"/>
                    <a:pt x="5096" y="122282"/>
                  </a:cubicBezTo>
                  <a:lnTo>
                    <a:pt x="76419" y="122282"/>
                  </a:lnTo>
                  <a:cubicBezTo>
                    <a:pt x="79238" y="122282"/>
                    <a:pt x="81515" y="124558"/>
                    <a:pt x="81515" y="127378"/>
                  </a:cubicBezTo>
                  <a:lnTo>
                    <a:pt x="81515" y="239478"/>
                  </a:lnTo>
                  <a:cubicBezTo>
                    <a:pt x="81515" y="242278"/>
                    <a:pt x="79238" y="244554"/>
                    <a:pt x="76419" y="244554"/>
                  </a:cubicBezTo>
                  <a:close/>
                  <a:moveTo>
                    <a:pt x="10192" y="234353"/>
                  </a:moveTo>
                  <a:lnTo>
                    <a:pt x="71323" y="234353"/>
                  </a:lnTo>
                  <a:lnTo>
                    <a:pt x="71323" y="132464"/>
                  </a:lnTo>
                  <a:lnTo>
                    <a:pt x="10192" y="132464"/>
                  </a:lnTo>
                  <a:lnTo>
                    <a:pt x="10192" y="234353"/>
                  </a:lnTo>
                  <a:close/>
                  <a:moveTo>
                    <a:pt x="174412" y="260318"/>
                  </a:moveTo>
                  <a:cubicBezTo>
                    <a:pt x="152829" y="260318"/>
                    <a:pt x="125901" y="247602"/>
                    <a:pt x="104270" y="237392"/>
                  </a:cubicBezTo>
                  <a:cubicBezTo>
                    <a:pt x="90668" y="230962"/>
                    <a:pt x="81001" y="225428"/>
                    <a:pt x="75286" y="225428"/>
                  </a:cubicBezTo>
                  <a:cubicBezTo>
                    <a:pt x="72466" y="225428"/>
                    <a:pt x="72276" y="222856"/>
                    <a:pt x="72276" y="220056"/>
                  </a:cubicBezTo>
                  <a:cubicBezTo>
                    <a:pt x="72276" y="217237"/>
                    <a:pt x="72476" y="215255"/>
                    <a:pt x="75286" y="215255"/>
                  </a:cubicBezTo>
                  <a:cubicBezTo>
                    <a:pt x="83277" y="215255"/>
                    <a:pt x="92688" y="220666"/>
                    <a:pt x="108623" y="228190"/>
                  </a:cubicBezTo>
                  <a:cubicBezTo>
                    <a:pt x="129340" y="237963"/>
                    <a:pt x="155124" y="250136"/>
                    <a:pt x="174412" y="250136"/>
                  </a:cubicBezTo>
                  <a:cubicBezTo>
                    <a:pt x="210398" y="250136"/>
                    <a:pt x="292703" y="204149"/>
                    <a:pt x="292703" y="188376"/>
                  </a:cubicBezTo>
                  <a:cubicBezTo>
                    <a:pt x="292703" y="176651"/>
                    <a:pt x="287493" y="171183"/>
                    <a:pt x="276292" y="171183"/>
                  </a:cubicBezTo>
                  <a:cubicBezTo>
                    <a:pt x="272529" y="171183"/>
                    <a:pt x="263957" y="178184"/>
                    <a:pt x="257061" y="183823"/>
                  </a:cubicBezTo>
                  <a:cubicBezTo>
                    <a:pt x="243345" y="195072"/>
                    <a:pt x="227809" y="207816"/>
                    <a:pt x="213208" y="203616"/>
                  </a:cubicBezTo>
                  <a:cubicBezTo>
                    <a:pt x="210693" y="202892"/>
                    <a:pt x="209131" y="200387"/>
                    <a:pt x="209579" y="197806"/>
                  </a:cubicBezTo>
                  <a:cubicBezTo>
                    <a:pt x="210379" y="193396"/>
                    <a:pt x="209731" y="190052"/>
                    <a:pt x="207569" y="187557"/>
                  </a:cubicBezTo>
                  <a:cubicBezTo>
                    <a:pt x="200425" y="179318"/>
                    <a:pt x="178308" y="180137"/>
                    <a:pt x="166402" y="180556"/>
                  </a:cubicBezTo>
                  <a:cubicBezTo>
                    <a:pt x="163801" y="180661"/>
                    <a:pt x="161506" y="180756"/>
                    <a:pt x="159677" y="180756"/>
                  </a:cubicBezTo>
                  <a:cubicBezTo>
                    <a:pt x="153181" y="180756"/>
                    <a:pt x="147618" y="177184"/>
                    <a:pt x="140589" y="172660"/>
                  </a:cubicBezTo>
                  <a:cubicBezTo>
                    <a:pt x="127911" y="164525"/>
                    <a:pt x="110566" y="153391"/>
                    <a:pt x="74428" y="152876"/>
                  </a:cubicBezTo>
                  <a:cubicBezTo>
                    <a:pt x="71609" y="152838"/>
                    <a:pt x="72885" y="151076"/>
                    <a:pt x="72923" y="148266"/>
                  </a:cubicBezTo>
                  <a:cubicBezTo>
                    <a:pt x="72961" y="145447"/>
                    <a:pt x="71933" y="142361"/>
                    <a:pt x="74571" y="142694"/>
                  </a:cubicBezTo>
                  <a:cubicBezTo>
                    <a:pt x="113624" y="143256"/>
                    <a:pt x="133159" y="155791"/>
                    <a:pt x="146094" y="164087"/>
                  </a:cubicBezTo>
                  <a:cubicBezTo>
                    <a:pt x="151943" y="167859"/>
                    <a:pt x="156181" y="170564"/>
                    <a:pt x="159687" y="170564"/>
                  </a:cubicBezTo>
                  <a:cubicBezTo>
                    <a:pt x="161420" y="170564"/>
                    <a:pt x="163573" y="170488"/>
                    <a:pt x="166040" y="170393"/>
                  </a:cubicBezTo>
                  <a:cubicBezTo>
                    <a:pt x="181537" y="169802"/>
                    <a:pt x="204949" y="168974"/>
                    <a:pt x="215294" y="180908"/>
                  </a:cubicBezTo>
                  <a:cubicBezTo>
                    <a:pt x="218465" y="184575"/>
                    <a:pt x="220085" y="189043"/>
                    <a:pt x="220132" y="194205"/>
                  </a:cubicBezTo>
                  <a:cubicBezTo>
                    <a:pt x="229229" y="193462"/>
                    <a:pt x="240973" y="183880"/>
                    <a:pt x="250641" y="175955"/>
                  </a:cubicBezTo>
                  <a:cubicBezTo>
                    <a:pt x="260852" y="167602"/>
                    <a:pt x="268919" y="161001"/>
                    <a:pt x="276311" y="161001"/>
                  </a:cubicBezTo>
                  <a:cubicBezTo>
                    <a:pt x="293199" y="161001"/>
                    <a:pt x="302895" y="170993"/>
                    <a:pt x="302895" y="188385"/>
                  </a:cubicBezTo>
                  <a:cubicBezTo>
                    <a:pt x="302895" y="213103"/>
                    <a:pt x="211741" y="260318"/>
                    <a:pt x="174412" y="260318"/>
                  </a:cubicBezTo>
                  <a:close/>
                  <a:moveTo>
                    <a:pt x="213970" y="203787"/>
                  </a:moveTo>
                  <a:lnTo>
                    <a:pt x="132445" y="203787"/>
                  </a:lnTo>
                  <a:cubicBezTo>
                    <a:pt x="129626" y="203787"/>
                    <a:pt x="127349" y="201520"/>
                    <a:pt x="127349" y="198692"/>
                  </a:cubicBezTo>
                  <a:cubicBezTo>
                    <a:pt x="127349" y="195882"/>
                    <a:pt x="129626" y="193605"/>
                    <a:pt x="132445" y="193605"/>
                  </a:cubicBezTo>
                  <a:lnTo>
                    <a:pt x="213970" y="193605"/>
                  </a:lnTo>
                  <a:cubicBezTo>
                    <a:pt x="216799" y="193605"/>
                    <a:pt x="219065" y="195882"/>
                    <a:pt x="219065" y="198692"/>
                  </a:cubicBezTo>
                  <a:cubicBezTo>
                    <a:pt x="219075" y="201520"/>
                    <a:pt x="216799" y="203787"/>
                    <a:pt x="213970" y="203787"/>
                  </a:cubicBezTo>
                  <a:close/>
                  <a:moveTo>
                    <a:pt x="236915" y="40757"/>
                  </a:moveTo>
                  <a:lnTo>
                    <a:pt x="201254" y="40757"/>
                  </a:lnTo>
                  <a:cubicBezTo>
                    <a:pt x="191433" y="40757"/>
                    <a:pt x="183432" y="32756"/>
                    <a:pt x="183432" y="22927"/>
                  </a:cubicBezTo>
                  <a:lnTo>
                    <a:pt x="183432" y="17831"/>
                  </a:lnTo>
                  <a:cubicBezTo>
                    <a:pt x="183432" y="8001"/>
                    <a:pt x="191433" y="0"/>
                    <a:pt x="201254" y="0"/>
                  </a:cubicBezTo>
                  <a:lnTo>
                    <a:pt x="236915" y="0"/>
                  </a:lnTo>
                  <a:cubicBezTo>
                    <a:pt x="246745" y="0"/>
                    <a:pt x="254756" y="8001"/>
                    <a:pt x="254756" y="17831"/>
                  </a:cubicBezTo>
                  <a:lnTo>
                    <a:pt x="254756" y="22927"/>
                  </a:lnTo>
                  <a:cubicBezTo>
                    <a:pt x="254756" y="32756"/>
                    <a:pt x="246745" y="40757"/>
                    <a:pt x="236915" y="40757"/>
                  </a:cubicBezTo>
                  <a:close/>
                  <a:moveTo>
                    <a:pt x="201254" y="10192"/>
                  </a:moveTo>
                  <a:cubicBezTo>
                    <a:pt x="197053" y="10192"/>
                    <a:pt x="193605" y="13611"/>
                    <a:pt x="193605" y="17831"/>
                  </a:cubicBezTo>
                  <a:lnTo>
                    <a:pt x="193605" y="22927"/>
                  </a:lnTo>
                  <a:cubicBezTo>
                    <a:pt x="193605" y="27137"/>
                    <a:pt x="197034" y="30575"/>
                    <a:pt x="201254" y="30575"/>
                  </a:cubicBezTo>
                  <a:lnTo>
                    <a:pt x="236915" y="30575"/>
                  </a:lnTo>
                  <a:cubicBezTo>
                    <a:pt x="241125" y="30575"/>
                    <a:pt x="244564" y="27146"/>
                    <a:pt x="244564" y="22927"/>
                  </a:cubicBezTo>
                  <a:lnTo>
                    <a:pt x="244564" y="17831"/>
                  </a:lnTo>
                  <a:cubicBezTo>
                    <a:pt x="244564" y="13621"/>
                    <a:pt x="241144" y="10192"/>
                    <a:pt x="236915" y="10192"/>
                  </a:cubicBezTo>
                  <a:lnTo>
                    <a:pt x="201254" y="10192"/>
                  </a:lnTo>
                  <a:close/>
                  <a:moveTo>
                    <a:pt x="175784" y="91707"/>
                  </a:moveTo>
                  <a:lnTo>
                    <a:pt x="140113" y="91707"/>
                  </a:lnTo>
                  <a:cubicBezTo>
                    <a:pt x="130283" y="91707"/>
                    <a:pt x="122282" y="83706"/>
                    <a:pt x="122282" y="73876"/>
                  </a:cubicBezTo>
                  <a:lnTo>
                    <a:pt x="122282" y="68790"/>
                  </a:lnTo>
                  <a:cubicBezTo>
                    <a:pt x="122282" y="58960"/>
                    <a:pt x="130283" y="50959"/>
                    <a:pt x="140113" y="50959"/>
                  </a:cubicBezTo>
                  <a:lnTo>
                    <a:pt x="175784" y="50959"/>
                  </a:lnTo>
                  <a:cubicBezTo>
                    <a:pt x="185604" y="50959"/>
                    <a:pt x="193605" y="58960"/>
                    <a:pt x="193605" y="68790"/>
                  </a:cubicBezTo>
                  <a:lnTo>
                    <a:pt x="193605" y="73876"/>
                  </a:lnTo>
                  <a:cubicBezTo>
                    <a:pt x="193605" y="83706"/>
                    <a:pt x="185604" y="91707"/>
                    <a:pt x="175784" y="91707"/>
                  </a:cubicBezTo>
                  <a:close/>
                  <a:moveTo>
                    <a:pt x="140113" y="61141"/>
                  </a:moveTo>
                  <a:cubicBezTo>
                    <a:pt x="135903" y="61141"/>
                    <a:pt x="132464" y="64570"/>
                    <a:pt x="132464" y="68790"/>
                  </a:cubicBezTo>
                  <a:lnTo>
                    <a:pt x="132464" y="73876"/>
                  </a:lnTo>
                  <a:cubicBezTo>
                    <a:pt x="132464" y="78086"/>
                    <a:pt x="135893" y="81524"/>
                    <a:pt x="140113" y="81524"/>
                  </a:cubicBezTo>
                  <a:lnTo>
                    <a:pt x="175784" y="81524"/>
                  </a:lnTo>
                  <a:cubicBezTo>
                    <a:pt x="179984" y="81524"/>
                    <a:pt x="183432" y="78095"/>
                    <a:pt x="183432" y="73876"/>
                  </a:cubicBezTo>
                  <a:lnTo>
                    <a:pt x="183432" y="68790"/>
                  </a:lnTo>
                  <a:cubicBezTo>
                    <a:pt x="183432" y="64580"/>
                    <a:pt x="180003" y="61141"/>
                    <a:pt x="175784" y="61141"/>
                  </a:cubicBezTo>
                  <a:lnTo>
                    <a:pt x="140113" y="61141"/>
                  </a:lnTo>
                  <a:close/>
                  <a:moveTo>
                    <a:pt x="236915" y="142656"/>
                  </a:moveTo>
                  <a:lnTo>
                    <a:pt x="201254" y="142656"/>
                  </a:lnTo>
                  <a:cubicBezTo>
                    <a:pt x="191433" y="142656"/>
                    <a:pt x="183432" y="134645"/>
                    <a:pt x="183432" y="124816"/>
                  </a:cubicBezTo>
                  <a:lnTo>
                    <a:pt x="183432" y="119720"/>
                  </a:lnTo>
                  <a:cubicBezTo>
                    <a:pt x="183432" y="109890"/>
                    <a:pt x="191433" y="101889"/>
                    <a:pt x="201254" y="101889"/>
                  </a:cubicBezTo>
                  <a:lnTo>
                    <a:pt x="236915" y="101889"/>
                  </a:lnTo>
                  <a:cubicBezTo>
                    <a:pt x="246745" y="101889"/>
                    <a:pt x="254756" y="109890"/>
                    <a:pt x="254756" y="119720"/>
                  </a:cubicBezTo>
                  <a:lnTo>
                    <a:pt x="254756" y="124816"/>
                  </a:lnTo>
                  <a:cubicBezTo>
                    <a:pt x="254756" y="134655"/>
                    <a:pt x="246745" y="142656"/>
                    <a:pt x="236915" y="142656"/>
                  </a:cubicBezTo>
                  <a:close/>
                  <a:moveTo>
                    <a:pt x="201254" y="112090"/>
                  </a:moveTo>
                  <a:cubicBezTo>
                    <a:pt x="197053" y="112090"/>
                    <a:pt x="193605" y="115519"/>
                    <a:pt x="193605" y="119739"/>
                  </a:cubicBezTo>
                  <a:lnTo>
                    <a:pt x="193605" y="124835"/>
                  </a:lnTo>
                  <a:cubicBezTo>
                    <a:pt x="193605" y="129045"/>
                    <a:pt x="197034" y="132474"/>
                    <a:pt x="201254" y="132474"/>
                  </a:cubicBezTo>
                  <a:lnTo>
                    <a:pt x="236915" y="132474"/>
                  </a:lnTo>
                  <a:cubicBezTo>
                    <a:pt x="241125" y="132474"/>
                    <a:pt x="244564" y="129054"/>
                    <a:pt x="244564" y="124835"/>
                  </a:cubicBezTo>
                  <a:lnTo>
                    <a:pt x="244564" y="119739"/>
                  </a:lnTo>
                  <a:cubicBezTo>
                    <a:pt x="244564" y="115529"/>
                    <a:pt x="241144" y="112090"/>
                    <a:pt x="236915" y="112090"/>
                  </a:cubicBezTo>
                  <a:lnTo>
                    <a:pt x="201254" y="112090"/>
                  </a:lnTo>
                  <a:close/>
                </a:path>
              </a:pathLst>
            </a:custGeom>
            <a:solidFill>
              <a:srgbClr val="FC6E38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8" name="Group 18">
            <a:extLst>
              <a:ext uri="{FF2B5EF4-FFF2-40B4-BE49-F238E27FC236}">
                <a16:creationId xmlns:a16="http://schemas.microsoft.com/office/drawing/2014/main" id="{6076970D-AFC2-1331-1B8D-9958612EED27}"/>
              </a:ext>
            </a:extLst>
          </p:cNvPr>
          <p:cNvGrpSpPr/>
          <p:nvPr/>
        </p:nvGrpSpPr>
        <p:grpSpPr>
          <a:xfrm rot="21600000">
            <a:off x="4929188" y="4305300"/>
            <a:ext cx="361950" cy="361950"/>
            <a:chOff x="4929188" y="4305300"/>
            <a:chExt cx="361950" cy="361950"/>
          </a:xfrm>
        </p:grpSpPr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1AB032D2-EC0D-5E3B-BC48-FF25049B44B6}"/>
                </a:ext>
              </a:extLst>
            </p:cNvPr>
            <p:cNvSpPr/>
            <p:nvPr/>
          </p:nvSpPr>
          <p:spPr>
            <a:xfrm>
              <a:off x="4929188" y="4305300"/>
              <a:ext cx="361950" cy="361950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152400" y="953"/>
                  </a:moveTo>
                  <a:cubicBezTo>
                    <a:pt x="68885" y="953"/>
                    <a:pt x="953" y="68885"/>
                    <a:pt x="953" y="152400"/>
                  </a:cubicBezTo>
                  <a:cubicBezTo>
                    <a:pt x="953" y="235915"/>
                    <a:pt x="68885" y="303848"/>
                    <a:pt x="152400" y="303848"/>
                  </a:cubicBezTo>
                  <a:cubicBezTo>
                    <a:pt x="235915" y="303848"/>
                    <a:pt x="303848" y="235906"/>
                    <a:pt x="303848" y="152400"/>
                  </a:cubicBezTo>
                  <a:cubicBezTo>
                    <a:pt x="303848" y="68885"/>
                    <a:pt x="235915" y="953"/>
                    <a:pt x="152400" y="953"/>
                  </a:cubicBezTo>
                  <a:close/>
                  <a:moveTo>
                    <a:pt x="152400" y="293656"/>
                  </a:moveTo>
                  <a:cubicBezTo>
                    <a:pt x="74495" y="293656"/>
                    <a:pt x="11135" y="230295"/>
                    <a:pt x="11135" y="152400"/>
                  </a:cubicBezTo>
                  <a:cubicBezTo>
                    <a:pt x="11135" y="74505"/>
                    <a:pt x="74495" y="11135"/>
                    <a:pt x="152400" y="11135"/>
                  </a:cubicBezTo>
                  <a:cubicBezTo>
                    <a:pt x="230295" y="11135"/>
                    <a:pt x="293665" y="74505"/>
                    <a:pt x="293665" y="152390"/>
                  </a:cubicBezTo>
                  <a:cubicBezTo>
                    <a:pt x="293665" y="230295"/>
                    <a:pt x="230295" y="293656"/>
                    <a:pt x="152400" y="293656"/>
                  </a:cubicBezTo>
                  <a:close/>
                  <a:moveTo>
                    <a:pt x="260575" y="153676"/>
                  </a:moveTo>
                  <a:lnTo>
                    <a:pt x="44215" y="153676"/>
                  </a:lnTo>
                  <a:cubicBezTo>
                    <a:pt x="41405" y="153676"/>
                    <a:pt x="39129" y="155953"/>
                    <a:pt x="39129" y="158763"/>
                  </a:cubicBezTo>
                  <a:cubicBezTo>
                    <a:pt x="39129" y="214703"/>
                    <a:pt x="93116" y="265662"/>
                    <a:pt x="152400" y="265662"/>
                  </a:cubicBezTo>
                  <a:cubicBezTo>
                    <a:pt x="211693" y="265662"/>
                    <a:pt x="265681" y="214703"/>
                    <a:pt x="265662" y="158763"/>
                  </a:cubicBezTo>
                  <a:cubicBezTo>
                    <a:pt x="265662" y="155953"/>
                    <a:pt x="263385" y="153676"/>
                    <a:pt x="260575" y="153676"/>
                  </a:cubicBezTo>
                  <a:close/>
                  <a:moveTo>
                    <a:pt x="152400" y="255480"/>
                  </a:moveTo>
                  <a:cubicBezTo>
                    <a:pt x="95583" y="255480"/>
                    <a:pt x="52597" y="208112"/>
                    <a:pt x="49492" y="163840"/>
                  </a:cubicBezTo>
                  <a:lnTo>
                    <a:pt x="255318" y="163840"/>
                  </a:lnTo>
                  <a:cubicBezTo>
                    <a:pt x="252212" y="208121"/>
                    <a:pt x="209217" y="255480"/>
                    <a:pt x="152400" y="255480"/>
                  </a:cubicBezTo>
                  <a:close/>
                  <a:moveTo>
                    <a:pt x="69675" y="100222"/>
                  </a:moveTo>
                  <a:cubicBezTo>
                    <a:pt x="72495" y="100222"/>
                    <a:pt x="74771" y="97936"/>
                    <a:pt x="74771" y="95126"/>
                  </a:cubicBezTo>
                  <a:cubicBezTo>
                    <a:pt x="74771" y="83906"/>
                    <a:pt x="83896" y="74762"/>
                    <a:pt x="95126" y="74762"/>
                  </a:cubicBezTo>
                  <a:cubicBezTo>
                    <a:pt x="106356" y="74762"/>
                    <a:pt x="115491" y="83896"/>
                    <a:pt x="115491" y="95126"/>
                  </a:cubicBezTo>
                  <a:cubicBezTo>
                    <a:pt x="115491" y="97946"/>
                    <a:pt x="117767" y="100222"/>
                    <a:pt x="120577" y="100222"/>
                  </a:cubicBezTo>
                  <a:cubicBezTo>
                    <a:pt x="123396" y="100222"/>
                    <a:pt x="125673" y="97946"/>
                    <a:pt x="125682" y="95126"/>
                  </a:cubicBezTo>
                  <a:cubicBezTo>
                    <a:pt x="125682" y="78276"/>
                    <a:pt x="111985" y="64580"/>
                    <a:pt x="95136" y="64580"/>
                  </a:cubicBezTo>
                  <a:cubicBezTo>
                    <a:pt x="78286" y="64580"/>
                    <a:pt x="64589" y="78276"/>
                    <a:pt x="64589" y="95126"/>
                  </a:cubicBezTo>
                  <a:cubicBezTo>
                    <a:pt x="64589" y="97946"/>
                    <a:pt x="66866" y="100222"/>
                    <a:pt x="69675" y="100222"/>
                  </a:cubicBezTo>
                  <a:close/>
                  <a:moveTo>
                    <a:pt x="184223" y="100222"/>
                  </a:moveTo>
                  <a:cubicBezTo>
                    <a:pt x="187033" y="100222"/>
                    <a:pt x="189309" y="97936"/>
                    <a:pt x="189309" y="95126"/>
                  </a:cubicBezTo>
                  <a:cubicBezTo>
                    <a:pt x="189309" y="83896"/>
                    <a:pt x="198444" y="74762"/>
                    <a:pt x="209683" y="74762"/>
                  </a:cubicBezTo>
                  <a:cubicBezTo>
                    <a:pt x="220904" y="74762"/>
                    <a:pt x="230038" y="83896"/>
                    <a:pt x="230038" y="95126"/>
                  </a:cubicBezTo>
                  <a:cubicBezTo>
                    <a:pt x="230038" y="97946"/>
                    <a:pt x="232324" y="100222"/>
                    <a:pt x="235134" y="100222"/>
                  </a:cubicBezTo>
                  <a:cubicBezTo>
                    <a:pt x="237944" y="100222"/>
                    <a:pt x="240230" y="97946"/>
                    <a:pt x="240230" y="95126"/>
                  </a:cubicBezTo>
                  <a:cubicBezTo>
                    <a:pt x="240230" y="78276"/>
                    <a:pt x="226533" y="64580"/>
                    <a:pt x="209683" y="64580"/>
                  </a:cubicBezTo>
                  <a:cubicBezTo>
                    <a:pt x="192824" y="64580"/>
                    <a:pt x="179137" y="78276"/>
                    <a:pt x="179137" y="95126"/>
                  </a:cubicBezTo>
                  <a:cubicBezTo>
                    <a:pt x="179137" y="97946"/>
                    <a:pt x="181404" y="100222"/>
                    <a:pt x="184223" y="100222"/>
                  </a:cubicBezTo>
                  <a:close/>
                </a:path>
              </a:pathLst>
            </a:custGeom>
            <a:solidFill>
              <a:srgbClr val="FC6E38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0" name="Group 20">
            <a:extLst>
              <a:ext uri="{FF2B5EF4-FFF2-40B4-BE49-F238E27FC236}">
                <a16:creationId xmlns:a16="http://schemas.microsoft.com/office/drawing/2014/main" id="{AB6D1061-549A-8CD7-B2D8-87DBD709766E}"/>
              </a:ext>
            </a:extLst>
          </p:cNvPr>
          <p:cNvGrpSpPr/>
          <p:nvPr/>
        </p:nvGrpSpPr>
        <p:grpSpPr>
          <a:xfrm rot="21600000">
            <a:off x="5066896" y="3581400"/>
            <a:ext cx="309966" cy="285750"/>
            <a:chOff x="5066896" y="3581400"/>
            <a:chExt cx="309966" cy="285750"/>
          </a:xfrm>
        </p:grpSpPr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84E5F50B-3F5D-7FF7-C345-36E264C32620}"/>
                </a:ext>
              </a:extLst>
            </p:cNvPr>
            <p:cNvSpPr/>
            <p:nvPr/>
          </p:nvSpPr>
          <p:spPr>
            <a:xfrm>
              <a:off x="5066896" y="3581400"/>
              <a:ext cx="309966" cy="285750"/>
            </a:xfrm>
            <a:custGeom>
              <a:avLst/>
              <a:gdLst/>
              <a:ahLst/>
              <a:cxnLst/>
              <a:rect l="0" t="0" r="0" b="0"/>
              <a:pathLst>
                <a:path w="302889" h="279424">
                  <a:moveTo>
                    <a:pt x="299817" y="23476"/>
                  </a:moveTo>
                  <a:lnTo>
                    <a:pt x="270613" y="1540"/>
                  </a:lnTo>
                  <a:cubicBezTo>
                    <a:pt x="267165" y="-1012"/>
                    <a:pt x="262384" y="-327"/>
                    <a:pt x="259841" y="3112"/>
                  </a:cubicBezTo>
                  <a:lnTo>
                    <a:pt x="107488" y="209509"/>
                  </a:lnTo>
                  <a:lnTo>
                    <a:pt x="33898" y="154188"/>
                  </a:lnTo>
                  <a:cubicBezTo>
                    <a:pt x="30526" y="151645"/>
                    <a:pt x="25726" y="152397"/>
                    <a:pt x="23182" y="155760"/>
                  </a:cubicBezTo>
                  <a:lnTo>
                    <a:pt x="1484" y="185116"/>
                  </a:lnTo>
                  <a:cubicBezTo>
                    <a:pt x="-983" y="188545"/>
                    <a:pt x="-316" y="193421"/>
                    <a:pt x="3047" y="195965"/>
                  </a:cubicBezTo>
                  <a:lnTo>
                    <a:pt x="111984" y="277870"/>
                  </a:lnTo>
                  <a:cubicBezTo>
                    <a:pt x="113556" y="279070"/>
                    <a:pt x="115661" y="279594"/>
                    <a:pt x="117604" y="279375"/>
                  </a:cubicBezTo>
                  <a:cubicBezTo>
                    <a:pt x="119623" y="279070"/>
                    <a:pt x="121414" y="277946"/>
                    <a:pt x="122690" y="276308"/>
                  </a:cubicBezTo>
                  <a:lnTo>
                    <a:pt x="301379" y="34259"/>
                  </a:lnTo>
                  <a:cubicBezTo>
                    <a:pt x="302579" y="32611"/>
                    <a:pt x="303103" y="30591"/>
                    <a:pt x="302808" y="28572"/>
                  </a:cubicBezTo>
                  <a:cubicBezTo>
                    <a:pt x="302503" y="26543"/>
                    <a:pt x="301455" y="24676"/>
                    <a:pt x="299817" y="23476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2" name="Group 22">
            <a:extLst>
              <a:ext uri="{FF2B5EF4-FFF2-40B4-BE49-F238E27FC236}">
                <a16:creationId xmlns:a16="http://schemas.microsoft.com/office/drawing/2014/main" id="{BD374477-D87C-2AAB-19C3-832560291F79}"/>
              </a:ext>
            </a:extLst>
          </p:cNvPr>
          <p:cNvGrpSpPr/>
          <p:nvPr/>
        </p:nvGrpSpPr>
        <p:grpSpPr>
          <a:xfrm rot="21600000">
            <a:off x="5066896" y="4419600"/>
            <a:ext cx="309966" cy="285750"/>
            <a:chOff x="5066896" y="4419600"/>
            <a:chExt cx="309966" cy="285750"/>
          </a:xfrm>
        </p:grpSpPr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075F9F4A-5C78-4299-0A6B-B88D1DF61C48}"/>
                </a:ext>
              </a:extLst>
            </p:cNvPr>
            <p:cNvSpPr/>
            <p:nvPr/>
          </p:nvSpPr>
          <p:spPr>
            <a:xfrm>
              <a:off x="5066896" y="4419600"/>
              <a:ext cx="309966" cy="285750"/>
            </a:xfrm>
            <a:custGeom>
              <a:avLst/>
              <a:gdLst/>
              <a:ahLst/>
              <a:cxnLst/>
              <a:rect l="0" t="0" r="0" b="0"/>
              <a:pathLst>
                <a:path w="302889" h="279424">
                  <a:moveTo>
                    <a:pt x="299817" y="23476"/>
                  </a:moveTo>
                  <a:lnTo>
                    <a:pt x="270613" y="1540"/>
                  </a:lnTo>
                  <a:cubicBezTo>
                    <a:pt x="267165" y="-1012"/>
                    <a:pt x="262384" y="-327"/>
                    <a:pt x="259841" y="3112"/>
                  </a:cubicBezTo>
                  <a:lnTo>
                    <a:pt x="107488" y="209509"/>
                  </a:lnTo>
                  <a:lnTo>
                    <a:pt x="33898" y="154188"/>
                  </a:lnTo>
                  <a:cubicBezTo>
                    <a:pt x="30526" y="151645"/>
                    <a:pt x="25726" y="152397"/>
                    <a:pt x="23182" y="155760"/>
                  </a:cubicBezTo>
                  <a:lnTo>
                    <a:pt x="1484" y="185116"/>
                  </a:lnTo>
                  <a:cubicBezTo>
                    <a:pt x="-983" y="188545"/>
                    <a:pt x="-316" y="193421"/>
                    <a:pt x="3047" y="195965"/>
                  </a:cubicBezTo>
                  <a:lnTo>
                    <a:pt x="111984" y="277870"/>
                  </a:lnTo>
                  <a:cubicBezTo>
                    <a:pt x="113556" y="279070"/>
                    <a:pt x="115661" y="279594"/>
                    <a:pt x="117604" y="279375"/>
                  </a:cubicBezTo>
                  <a:cubicBezTo>
                    <a:pt x="119623" y="279070"/>
                    <a:pt x="121414" y="277946"/>
                    <a:pt x="122690" y="276308"/>
                  </a:cubicBezTo>
                  <a:lnTo>
                    <a:pt x="301379" y="34259"/>
                  </a:lnTo>
                  <a:cubicBezTo>
                    <a:pt x="302579" y="32611"/>
                    <a:pt x="303103" y="30591"/>
                    <a:pt x="302808" y="28572"/>
                  </a:cubicBezTo>
                  <a:cubicBezTo>
                    <a:pt x="302503" y="26543"/>
                    <a:pt x="301455" y="24676"/>
                    <a:pt x="299817" y="23476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23" name="TextBox 23">
            <a:extLst>
              <a:ext uri="{FF2B5EF4-FFF2-40B4-BE49-F238E27FC236}">
                <a16:creationId xmlns:a16="http://schemas.microsoft.com/office/drawing/2014/main" id="{FFB8F09C-2D51-11F4-B698-14802E7E461E}"/>
              </a:ext>
            </a:extLst>
          </p:cNvPr>
          <p:cNvSpPr txBox="1"/>
          <p:nvPr/>
        </p:nvSpPr>
        <p:spPr>
          <a:xfrm rot="21600000">
            <a:off x="205340" y="369074"/>
            <a:ext cx="7807692" cy="11879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2400" b="1" i="0" spc="0" dirty="0">
                <a:solidFill>
                  <a:srgbClr val="FFFFFF">
                    <a:alpha val="100000"/>
                  </a:srgbClr>
                </a:solidFill>
                <a:latin typeface="Poppins"/>
              </a:rPr>
              <a:t>Solutions #2 (Iterative Enhanced Risk Analysis)</a:t>
            </a:r>
          </a:p>
        </p:txBody>
      </p:sp>
      <p:pic>
        <p:nvPicPr>
          <p:cNvPr id="35" name="Graphic 34" descr="Paw prints outline">
            <a:extLst>
              <a:ext uri="{FF2B5EF4-FFF2-40B4-BE49-F238E27FC236}">
                <a16:creationId xmlns:a16="http://schemas.microsoft.com/office/drawing/2014/main" id="{011D2127-BBEE-D16C-1B0E-2A02D3366B3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474305" y="1529969"/>
            <a:ext cx="533051" cy="533051"/>
          </a:xfrm>
          <a:prstGeom prst="rect">
            <a:avLst/>
          </a:prstGeom>
        </p:spPr>
      </p:pic>
      <p:pic>
        <p:nvPicPr>
          <p:cNvPr id="37" name="Graphic 36" descr="Future with solid fill">
            <a:extLst>
              <a:ext uri="{FF2B5EF4-FFF2-40B4-BE49-F238E27FC236}">
                <a16:creationId xmlns:a16="http://schemas.microsoft.com/office/drawing/2014/main" id="{1BD20891-CB10-E487-9074-A3FC46DA5E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74305" y="3493352"/>
            <a:ext cx="461846" cy="46184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A5A01BB-7609-D490-C95D-4AC711242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02" y="754653"/>
            <a:ext cx="820351" cy="43496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0ECC09-0A25-1C00-08FE-58A95B3E1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430" y="1414462"/>
            <a:ext cx="6154293" cy="333611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21CE36A-2BFB-9101-1A95-3845809B086D}"/>
              </a:ext>
            </a:extLst>
          </p:cNvPr>
          <p:cNvCxnSpPr>
            <a:cxnSpLocks/>
          </p:cNvCxnSpPr>
          <p:nvPr/>
        </p:nvCxnSpPr>
        <p:spPr>
          <a:xfrm>
            <a:off x="991312" y="1726250"/>
            <a:ext cx="4075584" cy="176710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31DF6AFD-0DCD-1844-0513-8F399C27E064}"/>
              </a:ext>
            </a:extLst>
          </p:cNvPr>
          <p:cNvSpPr/>
          <p:nvPr/>
        </p:nvSpPr>
        <p:spPr>
          <a:xfrm>
            <a:off x="5050268" y="3485373"/>
            <a:ext cx="278104" cy="2428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1" name="Picture 30" descr="A white and blue sign with text&#10;&#10;AI-generated content may be incorrect.">
            <a:extLst>
              <a:ext uri="{FF2B5EF4-FFF2-40B4-BE49-F238E27FC236}">
                <a16:creationId xmlns:a16="http://schemas.microsoft.com/office/drawing/2014/main" id="{20FB6499-49BA-8FF0-4692-E472D16987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430" y="749697"/>
            <a:ext cx="1155759" cy="525000"/>
          </a:xfrm>
          <a:prstGeom prst="rect">
            <a:avLst/>
          </a:prstGeom>
        </p:spPr>
      </p:pic>
      <p:pic>
        <p:nvPicPr>
          <p:cNvPr id="34" name="Picture 33" descr="A black and white logo&#10;&#10;AI-generated content may be incorrect.">
            <a:extLst>
              <a:ext uri="{FF2B5EF4-FFF2-40B4-BE49-F238E27FC236}">
                <a16:creationId xmlns:a16="http://schemas.microsoft.com/office/drawing/2014/main" id="{3125B500-D187-70FD-A0EA-0377A2D80D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5716" y="783394"/>
            <a:ext cx="1814007" cy="46184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1327628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 rot="21600000">
            <a:off x="364257" y="697688"/>
            <a:ext cx="8908313" cy="857250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3413"/>
              </a:lnSpc>
            </a:pPr>
            <a:r>
              <a:rPr lang="en-US" b="1" i="0" spc="0" dirty="0">
                <a:solidFill>
                  <a:schemeClr val="accent6">
                    <a:lumMod val="50000"/>
                  </a:schemeClr>
                </a:solidFill>
                <a:latin typeface="Poppins"/>
              </a:rPr>
              <a:t>Competitive edge</a:t>
            </a:r>
            <a:r>
              <a:rPr lang="en-US" b="0" i="0" spc="0" dirty="0">
                <a:solidFill>
                  <a:schemeClr val="accent6">
                    <a:lumMod val="50000"/>
                  </a:schemeClr>
                </a:solidFill>
                <a:latin typeface="Poppins"/>
              </a:rPr>
              <a:t> </a:t>
            </a:r>
            <a:r>
              <a:rPr lang="en-US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in fitness app industry</a:t>
            </a:r>
          </a:p>
        </p:txBody>
      </p:sp>
      <p:sp>
        <p:nvSpPr>
          <p:cNvPr id="3" name="TextBox 3"/>
          <p:cNvSpPr txBox="1"/>
          <p:nvPr/>
        </p:nvSpPr>
        <p:spPr>
          <a:xfrm rot="21600000">
            <a:off x="373782" y="369075"/>
            <a:ext cx="4333931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2400" b="1" i="0" spc="0" dirty="0">
                <a:solidFill>
                  <a:srgbClr val="002060"/>
                </a:solidFill>
                <a:latin typeface="Poppins"/>
              </a:rPr>
              <a:t>Competitive Analysis</a:t>
            </a:r>
          </a:p>
        </p:txBody>
      </p:sp>
      <p:grpSp>
        <p:nvGrpSpPr>
          <p:cNvPr id="5" name="Group 5"/>
          <p:cNvGrpSpPr/>
          <p:nvPr/>
        </p:nvGrpSpPr>
        <p:grpSpPr>
          <a:xfrm rot="21600000">
            <a:off x="366713" y="2566988"/>
            <a:ext cx="8953500" cy="657225"/>
            <a:chOff x="366713" y="2566988"/>
            <a:chExt cx="8953500" cy="657225"/>
          </a:xfrm>
        </p:grpSpPr>
        <p:sp>
          <p:nvSpPr>
            <p:cNvPr id="4" name="Freeform 4"/>
            <p:cNvSpPr/>
            <p:nvPr/>
          </p:nvSpPr>
          <p:spPr>
            <a:xfrm>
              <a:off x="366713" y="2566988"/>
              <a:ext cx="8953500" cy="657225"/>
            </a:xfrm>
            <a:custGeom>
              <a:avLst/>
              <a:gdLst/>
              <a:ahLst/>
              <a:cxnLst/>
              <a:rect l="0" t="0" r="0" b="0"/>
              <a:pathLst>
                <a:path w="304800" h="304800">
                  <a:moveTo>
                    <a:pt x="0" y="0"/>
                  </a:moveTo>
                  <a:lnTo>
                    <a:pt x="0" y="304800"/>
                  </a:lnTo>
                  <a:lnTo>
                    <a:pt x="304800" y="304800"/>
                  </a:lnTo>
                  <a:lnTo>
                    <a:pt x="3048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C6E38">
                <a:alpha val="1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cxnSp>
        <p:nvCxnSpPr>
          <p:cNvPr id="6" name="Straight Connector 6"/>
          <p:cNvCxnSpPr>
            <a:cxnSpLocks/>
          </p:cNvCxnSpPr>
          <p:nvPr/>
        </p:nvCxnSpPr>
        <p:spPr>
          <a:xfrm rot="5400000">
            <a:off x="535478" y="3623468"/>
            <a:ext cx="3039030" cy="0"/>
          </a:xfrm>
          <a:prstGeom prst="line">
            <a:avLst/>
          </a:prstGeom>
          <a:ln w="19050">
            <a:solidFill>
              <a:srgbClr val="717587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7"/>
          <p:cNvCxnSpPr>
            <a:cxnSpLocks/>
          </p:cNvCxnSpPr>
          <p:nvPr/>
        </p:nvCxnSpPr>
        <p:spPr>
          <a:xfrm rot="5400000">
            <a:off x="1747935" y="3623468"/>
            <a:ext cx="3039030" cy="0"/>
          </a:xfrm>
          <a:prstGeom prst="line">
            <a:avLst/>
          </a:prstGeom>
          <a:ln w="19050">
            <a:solidFill>
              <a:srgbClr val="717587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8"/>
          <p:cNvCxnSpPr>
            <a:cxnSpLocks/>
          </p:cNvCxnSpPr>
          <p:nvPr/>
        </p:nvCxnSpPr>
        <p:spPr>
          <a:xfrm rot="5400000">
            <a:off x="2960392" y="3623468"/>
            <a:ext cx="3039030" cy="0"/>
          </a:xfrm>
          <a:prstGeom prst="line">
            <a:avLst/>
          </a:prstGeom>
          <a:ln w="19050">
            <a:solidFill>
              <a:srgbClr val="717587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9"/>
          <p:cNvCxnSpPr>
            <a:cxnSpLocks/>
          </p:cNvCxnSpPr>
          <p:nvPr/>
        </p:nvCxnSpPr>
        <p:spPr>
          <a:xfrm rot="5400000">
            <a:off x="4172850" y="3623468"/>
            <a:ext cx="3039030" cy="0"/>
          </a:xfrm>
          <a:prstGeom prst="line">
            <a:avLst/>
          </a:prstGeom>
          <a:ln w="19050">
            <a:solidFill>
              <a:srgbClr val="717587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10"/>
          <p:cNvCxnSpPr>
            <a:cxnSpLocks/>
          </p:cNvCxnSpPr>
          <p:nvPr/>
        </p:nvCxnSpPr>
        <p:spPr>
          <a:xfrm rot="5400000">
            <a:off x="5385307" y="3623468"/>
            <a:ext cx="3039030" cy="0"/>
          </a:xfrm>
          <a:prstGeom prst="line">
            <a:avLst/>
          </a:prstGeom>
          <a:ln w="19050">
            <a:solidFill>
              <a:srgbClr val="717587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1"/>
          <p:cNvCxnSpPr>
            <a:cxnSpLocks/>
          </p:cNvCxnSpPr>
          <p:nvPr/>
        </p:nvCxnSpPr>
        <p:spPr>
          <a:xfrm rot="5400000">
            <a:off x="6597765" y="3623468"/>
            <a:ext cx="3039030" cy="0"/>
          </a:xfrm>
          <a:prstGeom prst="line">
            <a:avLst/>
          </a:prstGeom>
          <a:ln w="19050">
            <a:solidFill>
              <a:srgbClr val="717587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2"/>
          <p:cNvCxnSpPr>
            <a:cxnSpLocks/>
          </p:cNvCxnSpPr>
          <p:nvPr/>
        </p:nvCxnSpPr>
        <p:spPr>
          <a:xfrm rot="5400000">
            <a:off x="7807440" y="3623468"/>
            <a:ext cx="3039030" cy="0"/>
          </a:xfrm>
          <a:prstGeom prst="line">
            <a:avLst/>
          </a:prstGeom>
          <a:ln w="19050">
            <a:solidFill>
              <a:srgbClr val="717587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3"/>
          <p:cNvCxnSpPr>
            <a:cxnSpLocks/>
          </p:cNvCxnSpPr>
          <p:nvPr/>
        </p:nvCxnSpPr>
        <p:spPr>
          <a:xfrm rot="21600000">
            <a:off x="379543" y="3222426"/>
            <a:ext cx="8942260" cy="0"/>
          </a:xfrm>
          <a:prstGeom prst="line">
            <a:avLst/>
          </a:prstGeom>
          <a:ln w="19050">
            <a:solidFill>
              <a:srgbClr val="717587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4"/>
          <p:cNvCxnSpPr>
            <a:cxnSpLocks/>
          </p:cNvCxnSpPr>
          <p:nvPr/>
        </p:nvCxnSpPr>
        <p:spPr>
          <a:xfrm rot="21600000">
            <a:off x="379543" y="3858379"/>
            <a:ext cx="8942260" cy="0"/>
          </a:xfrm>
          <a:prstGeom prst="line">
            <a:avLst/>
          </a:prstGeom>
          <a:ln w="19050">
            <a:solidFill>
              <a:srgbClr val="717587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5"/>
          <p:cNvCxnSpPr>
            <a:cxnSpLocks/>
          </p:cNvCxnSpPr>
          <p:nvPr/>
        </p:nvCxnSpPr>
        <p:spPr>
          <a:xfrm rot="21600000">
            <a:off x="379543" y="4494332"/>
            <a:ext cx="8942260" cy="0"/>
          </a:xfrm>
          <a:prstGeom prst="line">
            <a:avLst/>
          </a:prstGeom>
          <a:ln w="19050">
            <a:solidFill>
              <a:srgbClr val="717587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6"/>
          <p:cNvCxnSpPr>
            <a:cxnSpLocks/>
          </p:cNvCxnSpPr>
          <p:nvPr/>
        </p:nvCxnSpPr>
        <p:spPr>
          <a:xfrm rot="21600000">
            <a:off x="379543" y="2586473"/>
            <a:ext cx="8942260" cy="0"/>
          </a:xfrm>
          <a:prstGeom prst="line">
            <a:avLst/>
          </a:prstGeom>
          <a:ln w="19050">
            <a:solidFill>
              <a:srgbClr val="717587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7"/>
          <p:cNvCxnSpPr>
            <a:cxnSpLocks/>
          </p:cNvCxnSpPr>
          <p:nvPr/>
        </p:nvCxnSpPr>
        <p:spPr>
          <a:xfrm rot="21600000">
            <a:off x="2049990" y="2103953"/>
            <a:ext cx="7274449" cy="0"/>
          </a:xfrm>
          <a:prstGeom prst="line">
            <a:avLst/>
          </a:prstGeom>
          <a:ln w="19050">
            <a:solidFill>
              <a:srgbClr val="717587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8"/>
          <p:cNvCxnSpPr>
            <a:cxnSpLocks/>
          </p:cNvCxnSpPr>
          <p:nvPr/>
        </p:nvCxnSpPr>
        <p:spPr>
          <a:xfrm rot="21600000">
            <a:off x="379543" y="5139810"/>
            <a:ext cx="8942260" cy="0"/>
          </a:xfrm>
          <a:prstGeom prst="line">
            <a:avLst/>
          </a:prstGeom>
          <a:ln w="19050">
            <a:solidFill>
              <a:srgbClr val="717587">
                <a:alpha val="3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9"/>
          <p:cNvSpPr txBox="1"/>
          <p:nvPr/>
        </p:nvSpPr>
        <p:spPr>
          <a:xfrm rot="21600000">
            <a:off x="2133536" y="2090329"/>
            <a:ext cx="1059713" cy="2381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920"/>
              </a:lnSpc>
            </a:pPr>
            <a:r>
              <a:rPr lang="en-US" sz="1200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Air Pollution Location Data</a:t>
            </a:r>
          </a:p>
        </p:txBody>
      </p:sp>
      <p:sp>
        <p:nvSpPr>
          <p:cNvPr id="20" name="TextBox 20"/>
          <p:cNvSpPr txBox="1"/>
          <p:nvPr/>
        </p:nvSpPr>
        <p:spPr>
          <a:xfrm rot="21600000">
            <a:off x="4571530" y="2097807"/>
            <a:ext cx="1059713" cy="2381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920"/>
              </a:lnSpc>
            </a:pPr>
            <a:r>
              <a:rPr lang="en-US" sz="1200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Past Exposure</a:t>
            </a:r>
          </a:p>
        </p:txBody>
      </p:sp>
      <p:sp>
        <p:nvSpPr>
          <p:cNvPr id="21" name="TextBox 21"/>
          <p:cNvSpPr txBox="1"/>
          <p:nvPr/>
        </p:nvSpPr>
        <p:spPr>
          <a:xfrm rot="21600000">
            <a:off x="3361856" y="2097345"/>
            <a:ext cx="1059713" cy="2381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920"/>
              </a:lnSpc>
            </a:pPr>
            <a:r>
              <a:rPr lang="en-US" sz="1200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Predictive Exposure</a:t>
            </a:r>
          </a:p>
        </p:txBody>
      </p:sp>
      <p:sp>
        <p:nvSpPr>
          <p:cNvPr id="22" name="TextBox 22"/>
          <p:cNvSpPr txBox="1"/>
          <p:nvPr/>
        </p:nvSpPr>
        <p:spPr>
          <a:xfrm rot="21600000">
            <a:off x="5808940" y="2081352"/>
            <a:ext cx="1059713" cy="2381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920"/>
              </a:lnSpc>
            </a:pPr>
            <a:r>
              <a:rPr lang="en-US" sz="1200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ESG component</a:t>
            </a:r>
          </a:p>
        </p:txBody>
      </p:sp>
      <p:sp>
        <p:nvSpPr>
          <p:cNvPr id="23" name="TextBox 23"/>
          <p:cNvSpPr txBox="1"/>
          <p:nvPr/>
        </p:nvSpPr>
        <p:spPr>
          <a:xfrm rot="21600000">
            <a:off x="7004344" y="2103952"/>
            <a:ext cx="1059713" cy="2381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920"/>
              </a:lnSpc>
            </a:pPr>
            <a:r>
              <a:rPr lang="en-US" sz="1200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Polluting Locations</a:t>
            </a:r>
          </a:p>
        </p:txBody>
      </p:sp>
      <p:sp>
        <p:nvSpPr>
          <p:cNvPr id="24" name="TextBox 24"/>
          <p:cNvSpPr txBox="1"/>
          <p:nvPr/>
        </p:nvSpPr>
        <p:spPr>
          <a:xfrm rot="21600000">
            <a:off x="8222382" y="2089470"/>
            <a:ext cx="1059713" cy="238125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ctr">
              <a:lnSpc>
                <a:spcPts val="1920"/>
              </a:lnSpc>
            </a:pPr>
            <a:r>
              <a:rPr lang="en-US" sz="120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Provider Locations</a:t>
            </a:r>
            <a:endParaRPr lang="en-US" sz="1200" b="0" i="0" spc="0" dirty="0">
              <a:solidFill>
                <a:srgbClr val="212950">
                  <a:alpha val="100000"/>
                </a:srgbClr>
              </a:solidFill>
              <a:latin typeface="Poppins"/>
            </a:endParaRPr>
          </a:p>
        </p:txBody>
      </p:sp>
      <p:grpSp>
        <p:nvGrpSpPr>
          <p:cNvPr id="26" name="Group 26"/>
          <p:cNvGrpSpPr/>
          <p:nvPr/>
        </p:nvGrpSpPr>
        <p:grpSpPr>
          <a:xfrm rot="21600000">
            <a:off x="2571676" y="2805392"/>
            <a:ext cx="190500" cy="175617"/>
            <a:chOff x="2571676" y="2805392"/>
            <a:chExt cx="190500" cy="175617"/>
          </a:xfrm>
        </p:grpSpPr>
        <p:sp>
          <p:nvSpPr>
            <p:cNvPr id="25" name="Freeform 25"/>
            <p:cNvSpPr/>
            <p:nvPr/>
          </p:nvSpPr>
          <p:spPr>
            <a:xfrm>
              <a:off x="2571676" y="2805392"/>
              <a:ext cx="190500" cy="175617"/>
            </a:xfrm>
            <a:custGeom>
              <a:avLst/>
              <a:gdLst/>
              <a:ahLst/>
              <a:cxnLst/>
              <a:rect l="0" t="0" r="0" b="0"/>
              <a:pathLst>
                <a:path w="302889" h="279424">
                  <a:moveTo>
                    <a:pt x="299817" y="23476"/>
                  </a:moveTo>
                  <a:lnTo>
                    <a:pt x="270613" y="1540"/>
                  </a:lnTo>
                  <a:cubicBezTo>
                    <a:pt x="267165" y="-1012"/>
                    <a:pt x="262384" y="-327"/>
                    <a:pt x="259841" y="3112"/>
                  </a:cubicBezTo>
                  <a:lnTo>
                    <a:pt x="107488" y="209509"/>
                  </a:lnTo>
                  <a:lnTo>
                    <a:pt x="33898" y="154188"/>
                  </a:lnTo>
                  <a:cubicBezTo>
                    <a:pt x="30526" y="151645"/>
                    <a:pt x="25726" y="152397"/>
                    <a:pt x="23182" y="155760"/>
                  </a:cubicBezTo>
                  <a:lnTo>
                    <a:pt x="1484" y="185116"/>
                  </a:lnTo>
                  <a:cubicBezTo>
                    <a:pt x="-983" y="188545"/>
                    <a:pt x="-316" y="193421"/>
                    <a:pt x="3047" y="195965"/>
                  </a:cubicBezTo>
                  <a:lnTo>
                    <a:pt x="111984" y="277870"/>
                  </a:lnTo>
                  <a:cubicBezTo>
                    <a:pt x="113556" y="279070"/>
                    <a:pt x="115661" y="279594"/>
                    <a:pt x="117604" y="279375"/>
                  </a:cubicBezTo>
                  <a:cubicBezTo>
                    <a:pt x="119623" y="279070"/>
                    <a:pt x="121414" y="277946"/>
                    <a:pt x="122690" y="276308"/>
                  </a:cubicBezTo>
                  <a:lnTo>
                    <a:pt x="301379" y="34259"/>
                  </a:lnTo>
                  <a:cubicBezTo>
                    <a:pt x="302579" y="32611"/>
                    <a:pt x="303103" y="30591"/>
                    <a:pt x="302808" y="28572"/>
                  </a:cubicBezTo>
                  <a:cubicBezTo>
                    <a:pt x="302503" y="26543"/>
                    <a:pt x="301455" y="24676"/>
                    <a:pt x="299817" y="23476"/>
                  </a:cubicBezTo>
                  <a:close/>
                </a:path>
              </a:pathLst>
            </a:custGeom>
            <a:solidFill>
              <a:srgbClr val="2515B7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28" name="Group 28"/>
          <p:cNvGrpSpPr/>
          <p:nvPr/>
        </p:nvGrpSpPr>
        <p:grpSpPr>
          <a:xfrm rot="21600000">
            <a:off x="3828976" y="2805392"/>
            <a:ext cx="190500" cy="175617"/>
            <a:chOff x="3828976" y="2805392"/>
            <a:chExt cx="190500" cy="175617"/>
          </a:xfrm>
        </p:grpSpPr>
        <p:sp>
          <p:nvSpPr>
            <p:cNvPr id="27" name="Freeform 27"/>
            <p:cNvSpPr/>
            <p:nvPr/>
          </p:nvSpPr>
          <p:spPr>
            <a:xfrm>
              <a:off x="3828976" y="2805392"/>
              <a:ext cx="190500" cy="175617"/>
            </a:xfrm>
            <a:custGeom>
              <a:avLst/>
              <a:gdLst/>
              <a:ahLst/>
              <a:cxnLst/>
              <a:rect l="0" t="0" r="0" b="0"/>
              <a:pathLst>
                <a:path w="302889" h="279424">
                  <a:moveTo>
                    <a:pt x="299817" y="23476"/>
                  </a:moveTo>
                  <a:lnTo>
                    <a:pt x="270613" y="1540"/>
                  </a:lnTo>
                  <a:cubicBezTo>
                    <a:pt x="267165" y="-1012"/>
                    <a:pt x="262384" y="-327"/>
                    <a:pt x="259841" y="3112"/>
                  </a:cubicBezTo>
                  <a:lnTo>
                    <a:pt x="107488" y="209509"/>
                  </a:lnTo>
                  <a:lnTo>
                    <a:pt x="33898" y="154188"/>
                  </a:lnTo>
                  <a:cubicBezTo>
                    <a:pt x="30526" y="151645"/>
                    <a:pt x="25726" y="152397"/>
                    <a:pt x="23182" y="155760"/>
                  </a:cubicBezTo>
                  <a:lnTo>
                    <a:pt x="1484" y="185116"/>
                  </a:lnTo>
                  <a:cubicBezTo>
                    <a:pt x="-983" y="188545"/>
                    <a:pt x="-316" y="193421"/>
                    <a:pt x="3047" y="195965"/>
                  </a:cubicBezTo>
                  <a:lnTo>
                    <a:pt x="111984" y="277870"/>
                  </a:lnTo>
                  <a:cubicBezTo>
                    <a:pt x="113556" y="279070"/>
                    <a:pt x="115661" y="279594"/>
                    <a:pt x="117604" y="279375"/>
                  </a:cubicBezTo>
                  <a:cubicBezTo>
                    <a:pt x="119623" y="279070"/>
                    <a:pt x="121414" y="277946"/>
                    <a:pt x="122690" y="276308"/>
                  </a:cubicBezTo>
                  <a:lnTo>
                    <a:pt x="301379" y="34259"/>
                  </a:lnTo>
                  <a:cubicBezTo>
                    <a:pt x="302579" y="32611"/>
                    <a:pt x="303103" y="30591"/>
                    <a:pt x="302808" y="28572"/>
                  </a:cubicBezTo>
                  <a:cubicBezTo>
                    <a:pt x="302503" y="26543"/>
                    <a:pt x="301455" y="24676"/>
                    <a:pt x="299817" y="23476"/>
                  </a:cubicBezTo>
                  <a:close/>
                </a:path>
              </a:pathLst>
            </a:custGeom>
            <a:solidFill>
              <a:srgbClr val="2515B7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0" name="Group 30"/>
          <p:cNvGrpSpPr/>
          <p:nvPr/>
        </p:nvGrpSpPr>
        <p:grpSpPr>
          <a:xfrm rot="21600000">
            <a:off x="4981501" y="2805392"/>
            <a:ext cx="190500" cy="175617"/>
            <a:chOff x="4981501" y="2805392"/>
            <a:chExt cx="190500" cy="175617"/>
          </a:xfrm>
        </p:grpSpPr>
        <p:sp>
          <p:nvSpPr>
            <p:cNvPr id="29" name="Freeform 29"/>
            <p:cNvSpPr/>
            <p:nvPr/>
          </p:nvSpPr>
          <p:spPr>
            <a:xfrm>
              <a:off x="4981501" y="2805392"/>
              <a:ext cx="190500" cy="175617"/>
            </a:xfrm>
            <a:custGeom>
              <a:avLst/>
              <a:gdLst/>
              <a:ahLst/>
              <a:cxnLst/>
              <a:rect l="0" t="0" r="0" b="0"/>
              <a:pathLst>
                <a:path w="302889" h="279424">
                  <a:moveTo>
                    <a:pt x="299817" y="23476"/>
                  </a:moveTo>
                  <a:lnTo>
                    <a:pt x="270613" y="1540"/>
                  </a:lnTo>
                  <a:cubicBezTo>
                    <a:pt x="267165" y="-1012"/>
                    <a:pt x="262384" y="-327"/>
                    <a:pt x="259841" y="3112"/>
                  </a:cubicBezTo>
                  <a:lnTo>
                    <a:pt x="107488" y="209509"/>
                  </a:lnTo>
                  <a:lnTo>
                    <a:pt x="33898" y="154188"/>
                  </a:lnTo>
                  <a:cubicBezTo>
                    <a:pt x="30526" y="151645"/>
                    <a:pt x="25726" y="152397"/>
                    <a:pt x="23182" y="155760"/>
                  </a:cubicBezTo>
                  <a:lnTo>
                    <a:pt x="1484" y="185116"/>
                  </a:lnTo>
                  <a:cubicBezTo>
                    <a:pt x="-983" y="188545"/>
                    <a:pt x="-316" y="193421"/>
                    <a:pt x="3047" y="195965"/>
                  </a:cubicBezTo>
                  <a:lnTo>
                    <a:pt x="111984" y="277870"/>
                  </a:lnTo>
                  <a:cubicBezTo>
                    <a:pt x="113556" y="279070"/>
                    <a:pt x="115661" y="279594"/>
                    <a:pt x="117604" y="279375"/>
                  </a:cubicBezTo>
                  <a:cubicBezTo>
                    <a:pt x="119623" y="279070"/>
                    <a:pt x="121414" y="277946"/>
                    <a:pt x="122690" y="276308"/>
                  </a:cubicBezTo>
                  <a:lnTo>
                    <a:pt x="301379" y="34259"/>
                  </a:lnTo>
                  <a:cubicBezTo>
                    <a:pt x="302579" y="32611"/>
                    <a:pt x="303103" y="30591"/>
                    <a:pt x="302808" y="28572"/>
                  </a:cubicBezTo>
                  <a:cubicBezTo>
                    <a:pt x="302503" y="26543"/>
                    <a:pt x="301455" y="24676"/>
                    <a:pt x="299817" y="23476"/>
                  </a:cubicBezTo>
                  <a:close/>
                </a:path>
              </a:pathLst>
            </a:custGeom>
            <a:solidFill>
              <a:srgbClr val="2515B7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2" name="Group 32"/>
          <p:cNvGrpSpPr/>
          <p:nvPr/>
        </p:nvGrpSpPr>
        <p:grpSpPr>
          <a:xfrm rot="21600000">
            <a:off x="6219751" y="2805392"/>
            <a:ext cx="190500" cy="175617"/>
            <a:chOff x="6219751" y="2805392"/>
            <a:chExt cx="190500" cy="175617"/>
          </a:xfrm>
        </p:grpSpPr>
        <p:sp>
          <p:nvSpPr>
            <p:cNvPr id="31" name="Freeform 31"/>
            <p:cNvSpPr/>
            <p:nvPr/>
          </p:nvSpPr>
          <p:spPr>
            <a:xfrm>
              <a:off x="6219751" y="2805392"/>
              <a:ext cx="190500" cy="175617"/>
            </a:xfrm>
            <a:custGeom>
              <a:avLst/>
              <a:gdLst/>
              <a:ahLst/>
              <a:cxnLst/>
              <a:rect l="0" t="0" r="0" b="0"/>
              <a:pathLst>
                <a:path w="302889" h="279424">
                  <a:moveTo>
                    <a:pt x="299817" y="23476"/>
                  </a:moveTo>
                  <a:lnTo>
                    <a:pt x="270613" y="1540"/>
                  </a:lnTo>
                  <a:cubicBezTo>
                    <a:pt x="267165" y="-1012"/>
                    <a:pt x="262384" y="-327"/>
                    <a:pt x="259841" y="3112"/>
                  </a:cubicBezTo>
                  <a:lnTo>
                    <a:pt x="107488" y="209509"/>
                  </a:lnTo>
                  <a:lnTo>
                    <a:pt x="33898" y="154188"/>
                  </a:lnTo>
                  <a:cubicBezTo>
                    <a:pt x="30526" y="151645"/>
                    <a:pt x="25726" y="152397"/>
                    <a:pt x="23182" y="155760"/>
                  </a:cubicBezTo>
                  <a:lnTo>
                    <a:pt x="1484" y="185116"/>
                  </a:lnTo>
                  <a:cubicBezTo>
                    <a:pt x="-983" y="188545"/>
                    <a:pt x="-316" y="193421"/>
                    <a:pt x="3047" y="195965"/>
                  </a:cubicBezTo>
                  <a:lnTo>
                    <a:pt x="111984" y="277870"/>
                  </a:lnTo>
                  <a:cubicBezTo>
                    <a:pt x="113556" y="279070"/>
                    <a:pt x="115661" y="279594"/>
                    <a:pt x="117604" y="279375"/>
                  </a:cubicBezTo>
                  <a:cubicBezTo>
                    <a:pt x="119623" y="279070"/>
                    <a:pt x="121414" y="277946"/>
                    <a:pt x="122690" y="276308"/>
                  </a:cubicBezTo>
                  <a:lnTo>
                    <a:pt x="301379" y="34259"/>
                  </a:lnTo>
                  <a:cubicBezTo>
                    <a:pt x="302579" y="32611"/>
                    <a:pt x="303103" y="30591"/>
                    <a:pt x="302808" y="28572"/>
                  </a:cubicBezTo>
                  <a:cubicBezTo>
                    <a:pt x="302503" y="26543"/>
                    <a:pt x="301455" y="24676"/>
                    <a:pt x="299817" y="23476"/>
                  </a:cubicBezTo>
                  <a:close/>
                </a:path>
              </a:pathLst>
            </a:custGeom>
            <a:solidFill>
              <a:srgbClr val="2515B7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4" name="Group 34"/>
          <p:cNvGrpSpPr/>
          <p:nvPr/>
        </p:nvGrpSpPr>
        <p:grpSpPr>
          <a:xfrm rot="21600000">
            <a:off x="7443713" y="2805392"/>
            <a:ext cx="190500" cy="175617"/>
            <a:chOff x="7443713" y="2805392"/>
            <a:chExt cx="190500" cy="175617"/>
          </a:xfrm>
        </p:grpSpPr>
        <p:sp>
          <p:nvSpPr>
            <p:cNvPr id="33" name="Freeform 33"/>
            <p:cNvSpPr/>
            <p:nvPr/>
          </p:nvSpPr>
          <p:spPr>
            <a:xfrm>
              <a:off x="7443713" y="2805392"/>
              <a:ext cx="190500" cy="175617"/>
            </a:xfrm>
            <a:custGeom>
              <a:avLst/>
              <a:gdLst/>
              <a:ahLst/>
              <a:cxnLst/>
              <a:rect l="0" t="0" r="0" b="0"/>
              <a:pathLst>
                <a:path w="302889" h="279424">
                  <a:moveTo>
                    <a:pt x="299817" y="23476"/>
                  </a:moveTo>
                  <a:lnTo>
                    <a:pt x="270613" y="1540"/>
                  </a:lnTo>
                  <a:cubicBezTo>
                    <a:pt x="267165" y="-1012"/>
                    <a:pt x="262384" y="-327"/>
                    <a:pt x="259841" y="3112"/>
                  </a:cubicBezTo>
                  <a:lnTo>
                    <a:pt x="107488" y="209509"/>
                  </a:lnTo>
                  <a:lnTo>
                    <a:pt x="33898" y="154188"/>
                  </a:lnTo>
                  <a:cubicBezTo>
                    <a:pt x="30526" y="151645"/>
                    <a:pt x="25726" y="152397"/>
                    <a:pt x="23182" y="155760"/>
                  </a:cubicBezTo>
                  <a:lnTo>
                    <a:pt x="1484" y="185116"/>
                  </a:lnTo>
                  <a:cubicBezTo>
                    <a:pt x="-983" y="188545"/>
                    <a:pt x="-316" y="193421"/>
                    <a:pt x="3047" y="195965"/>
                  </a:cubicBezTo>
                  <a:lnTo>
                    <a:pt x="111984" y="277870"/>
                  </a:lnTo>
                  <a:cubicBezTo>
                    <a:pt x="113556" y="279070"/>
                    <a:pt x="115661" y="279594"/>
                    <a:pt x="117604" y="279375"/>
                  </a:cubicBezTo>
                  <a:cubicBezTo>
                    <a:pt x="119623" y="279070"/>
                    <a:pt x="121414" y="277946"/>
                    <a:pt x="122690" y="276308"/>
                  </a:cubicBezTo>
                  <a:lnTo>
                    <a:pt x="301379" y="34259"/>
                  </a:lnTo>
                  <a:cubicBezTo>
                    <a:pt x="302579" y="32611"/>
                    <a:pt x="303103" y="30591"/>
                    <a:pt x="302808" y="28572"/>
                  </a:cubicBezTo>
                  <a:cubicBezTo>
                    <a:pt x="302503" y="26543"/>
                    <a:pt x="301455" y="24676"/>
                    <a:pt x="299817" y="23476"/>
                  </a:cubicBezTo>
                  <a:close/>
                </a:path>
              </a:pathLst>
            </a:custGeom>
            <a:solidFill>
              <a:srgbClr val="2515B7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36" name="Group 36"/>
          <p:cNvGrpSpPr/>
          <p:nvPr/>
        </p:nvGrpSpPr>
        <p:grpSpPr>
          <a:xfrm rot="21600000">
            <a:off x="8653388" y="2805392"/>
            <a:ext cx="190500" cy="175617"/>
            <a:chOff x="8653388" y="2805392"/>
            <a:chExt cx="190500" cy="175617"/>
          </a:xfrm>
        </p:grpSpPr>
        <p:sp>
          <p:nvSpPr>
            <p:cNvPr id="35" name="Freeform 35"/>
            <p:cNvSpPr/>
            <p:nvPr/>
          </p:nvSpPr>
          <p:spPr>
            <a:xfrm>
              <a:off x="8653388" y="2805392"/>
              <a:ext cx="190500" cy="175617"/>
            </a:xfrm>
            <a:custGeom>
              <a:avLst/>
              <a:gdLst/>
              <a:ahLst/>
              <a:cxnLst/>
              <a:rect l="0" t="0" r="0" b="0"/>
              <a:pathLst>
                <a:path w="302889" h="279424">
                  <a:moveTo>
                    <a:pt x="299817" y="23476"/>
                  </a:moveTo>
                  <a:lnTo>
                    <a:pt x="270613" y="1540"/>
                  </a:lnTo>
                  <a:cubicBezTo>
                    <a:pt x="267165" y="-1012"/>
                    <a:pt x="262384" y="-327"/>
                    <a:pt x="259841" y="3112"/>
                  </a:cubicBezTo>
                  <a:lnTo>
                    <a:pt x="107488" y="209509"/>
                  </a:lnTo>
                  <a:lnTo>
                    <a:pt x="33898" y="154188"/>
                  </a:lnTo>
                  <a:cubicBezTo>
                    <a:pt x="30526" y="151645"/>
                    <a:pt x="25726" y="152397"/>
                    <a:pt x="23182" y="155760"/>
                  </a:cubicBezTo>
                  <a:lnTo>
                    <a:pt x="1484" y="185116"/>
                  </a:lnTo>
                  <a:cubicBezTo>
                    <a:pt x="-983" y="188545"/>
                    <a:pt x="-316" y="193421"/>
                    <a:pt x="3047" y="195965"/>
                  </a:cubicBezTo>
                  <a:lnTo>
                    <a:pt x="111984" y="277870"/>
                  </a:lnTo>
                  <a:cubicBezTo>
                    <a:pt x="113556" y="279070"/>
                    <a:pt x="115661" y="279594"/>
                    <a:pt x="117604" y="279375"/>
                  </a:cubicBezTo>
                  <a:cubicBezTo>
                    <a:pt x="119623" y="279070"/>
                    <a:pt x="121414" y="277946"/>
                    <a:pt x="122690" y="276308"/>
                  </a:cubicBezTo>
                  <a:lnTo>
                    <a:pt x="301379" y="34259"/>
                  </a:lnTo>
                  <a:cubicBezTo>
                    <a:pt x="302579" y="32611"/>
                    <a:pt x="303103" y="30591"/>
                    <a:pt x="302808" y="28572"/>
                  </a:cubicBezTo>
                  <a:cubicBezTo>
                    <a:pt x="302503" y="26543"/>
                    <a:pt x="301455" y="24676"/>
                    <a:pt x="299817" y="23476"/>
                  </a:cubicBezTo>
                  <a:close/>
                </a:path>
              </a:pathLst>
            </a:custGeom>
            <a:solidFill>
              <a:srgbClr val="2515B7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2" name="Group 42"/>
          <p:cNvGrpSpPr/>
          <p:nvPr/>
        </p:nvGrpSpPr>
        <p:grpSpPr>
          <a:xfrm rot="21600000">
            <a:off x="8600348" y="3470941"/>
            <a:ext cx="190500" cy="175617"/>
            <a:chOff x="7438951" y="3424517"/>
            <a:chExt cx="190500" cy="175617"/>
          </a:xfrm>
        </p:grpSpPr>
        <p:sp>
          <p:nvSpPr>
            <p:cNvPr id="41" name="Freeform 41"/>
            <p:cNvSpPr/>
            <p:nvPr/>
          </p:nvSpPr>
          <p:spPr>
            <a:xfrm>
              <a:off x="7438951" y="3424517"/>
              <a:ext cx="190500" cy="175617"/>
            </a:xfrm>
            <a:custGeom>
              <a:avLst/>
              <a:gdLst/>
              <a:ahLst/>
              <a:cxnLst/>
              <a:rect l="0" t="0" r="0" b="0"/>
              <a:pathLst>
                <a:path w="302889" h="279424">
                  <a:moveTo>
                    <a:pt x="299817" y="23476"/>
                  </a:moveTo>
                  <a:lnTo>
                    <a:pt x="270613" y="1540"/>
                  </a:lnTo>
                  <a:cubicBezTo>
                    <a:pt x="267165" y="-1012"/>
                    <a:pt x="262384" y="-327"/>
                    <a:pt x="259841" y="3112"/>
                  </a:cubicBezTo>
                  <a:lnTo>
                    <a:pt x="107488" y="209509"/>
                  </a:lnTo>
                  <a:lnTo>
                    <a:pt x="33898" y="154188"/>
                  </a:lnTo>
                  <a:cubicBezTo>
                    <a:pt x="30526" y="151645"/>
                    <a:pt x="25726" y="152397"/>
                    <a:pt x="23182" y="155760"/>
                  </a:cubicBezTo>
                  <a:lnTo>
                    <a:pt x="1484" y="185116"/>
                  </a:lnTo>
                  <a:cubicBezTo>
                    <a:pt x="-983" y="188545"/>
                    <a:pt x="-316" y="193421"/>
                    <a:pt x="3047" y="195965"/>
                  </a:cubicBezTo>
                  <a:lnTo>
                    <a:pt x="111984" y="277870"/>
                  </a:lnTo>
                  <a:cubicBezTo>
                    <a:pt x="113556" y="279070"/>
                    <a:pt x="115661" y="279594"/>
                    <a:pt x="117604" y="279375"/>
                  </a:cubicBezTo>
                  <a:cubicBezTo>
                    <a:pt x="119623" y="279070"/>
                    <a:pt x="121414" y="277946"/>
                    <a:pt x="122690" y="276308"/>
                  </a:cubicBezTo>
                  <a:lnTo>
                    <a:pt x="301379" y="34259"/>
                  </a:lnTo>
                  <a:cubicBezTo>
                    <a:pt x="302579" y="32611"/>
                    <a:pt x="303103" y="30591"/>
                    <a:pt x="302808" y="28572"/>
                  </a:cubicBezTo>
                  <a:cubicBezTo>
                    <a:pt x="302503" y="26543"/>
                    <a:pt x="301455" y="24676"/>
                    <a:pt x="299817" y="23476"/>
                  </a:cubicBezTo>
                  <a:close/>
                </a:path>
              </a:pathLst>
            </a:custGeom>
            <a:solidFill>
              <a:srgbClr val="717587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4" name="Group 44"/>
          <p:cNvGrpSpPr/>
          <p:nvPr/>
        </p:nvGrpSpPr>
        <p:grpSpPr>
          <a:xfrm rot="21600000">
            <a:off x="8632948" y="4159158"/>
            <a:ext cx="190500" cy="175617"/>
            <a:chOff x="6219751" y="4107634"/>
            <a:chExt cx="190500" cy="175617"/>
          </a:xfrm>
        </p:grpSpPr>
        <p:sp>
          <p:nvSpPr>
            <p:cNvPr id="43" name="Freeform 43"/>
            <p:cNvSpPr/>
            <p:nvPr/>
          </p:nvSpPr>
          <p:spPr>
            <a:xfrm>
              <a:off x="6219751" y="4107634"/>
              <a:ext cx="190500" cy="175617"/>
            </a:xfrm>
            <a:custGeom>
              <a:avLst/>
              <a:gdLst/>
              <a:ahLst/>
              <a:cxnLst/>
              <a:rect l="0" t="0" r="0" b="0"/>
              <a:pathLst>
                <a:path w="302889" h="279424">
                  <a:moveTo>
                    <a:pt x="299817" y="23476"/>
                  </a:moveTo>
                  <a:lnTo>
                    <a:pt x="270613" y="1540"/>
                  </a:lnTo>
                  <a:cubicBezTo>
                    <a:pt x="267165" y="-1012"/>
                    <a:pt x="262384" y="-327"/>
                    <a:pt x="259841" y="3112"/>
                  </a:cubicBezTo>
                  <a:lnTo>
                    <a:pt x="107488" y="209509"/>
                  </a:lnTo>
                  <a:lnTo>
                    <a:pt x="33898" y="154188"/>
                  </a:lnTo>
                  <a:cubicBezTo>
                    <a:pt x="30526" y="151645"/>
                    <a:pt x="25726" y="152397"/>
                    <a:pt x="23182" y="155760"/>
                  </a:cubicBezTo>
                  <a:lnTo>
                    <a:pt x="1484" y="185116"/>
                  </a:lnTo>
                  <a:cubicBezTo>
                    <a:pt x="-983" y="188545"/>
                    <a:pt x="-316" y="193421"/>
                    <a:pt x="3047" y="195965"/>
                  </a:cubicBezTo>
                  <a:lnTo>
                    <a:pt x="111984" y="277870"/>
                  </a:lnTo>
                  <a:cubicBezTo>
                    <a:pt x="113556" y="279070"/>
                    <a:pt x="115661" y="279594"/>
                    <a:pt x="117604" y="279375"/>
                  </a:cubicBezTo>
                  <a:cubicBezTo>
                    <a:pt x="119623" y="279070"/>
                    <a:pt x="121414" y="277946"/>
                    <a:pt x="122690" y="276308"/>
                  </a:cubicBezTo>
                  <a:lnTo>
                    <a:pt x="301379" y="34259"/>
                  </a:lnTo>
                  <a:cubicBezTo>
                    <a:pt x="302579" y="32611"/>
                    <a:pt x="303103" y="30591"/>
                    <a:pt x="302808" y="28572"/>
                  </a:cubicBezTo>
                  <a:cubicBezTo>
                    <a:pt x="302503" y="26543"/>
                    <a:pt x="301455" y="24676"/>
                    <a:pt x="299817" y="23476"/>
                  </a:cubicBezTo>
                  <a:close/>
                </a:path>
              </a:pathLst>
            </a:custGeom>
            <a:solidFill>
              <a:srgbClr val="717587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48" name="Group 48"/>
          <p:cNvGrpSpPr/>
          <p:nvPr/>
        </p:nvGrpSpPr>
        <p:grpSpPr>
          <a:xfrm rot="21600000">
            <a:off x="2571676" y="4758407"/>
            <a:ext cx="190500" cy="175617"/>
            <a:chOff x="2571676" y="4758407"/>
            <a:chExt cx="190500" cy="175617"/>
          </a:xfrm>
        </p:grpSpPr>
        <p:sp>
          <p:nvSpPr>
            <p:cNvPr id="47" name="Freeform 47"/>
            <p:cNvSpPr/>
            <p:nvPr/>
          </p:nvSpPr>
          <p:spPr>
            <a:xfrm>
              <a:off x="2571676" y="4758407"/>
              <a:ext cx="190500" cy="175617"/>
            </a:xfrm>
            <a:custGeom>
              <a:avLst/>
              <a:gdLst/>
              <a:ahLst/>
              <a:cxnLst/>
              <a:rect l="0" t="0" r="0" b="0"/>
              <a:pathLst>
                <a:path w="302889" h="279424">
                  <a:moveTo>
                    <a:pt x="299817" y="23476"/>
                  </a:moveTo>
                  <a:lnTo>
                    <a:pt x="270613" y="1540"/>
                  </a:lnTo>
                  <a:cubicBezTo>
                    <a:pt x="267165" y="-1012"/>
                    <a:pt x="262384" y="-327"/>
                    <a:pt x="259841" y="3112"/>
                  </a:cubicBezTo>
                  <a:lnTo>
                    <a:pt x="107488" y="209509"/>
                  </a:lnTo>
                  <a:lnTo>
                    <a:pt x="33898" y="154188"/>
                  </a:lnTo>
                  <a:cubicBezTo>
                    <a:pt x="30526" y="151645"/>
                    <a:pt x="25726" y="152397"/>
                    <a:pt x="23182" y="155760"/>
                  </a:cubicBezTo>
                  <a:lnTo>
                    <a:pt x="1484" y="185116"/>
                  </a:lnTo>
                  <a:cubicBezTo>
                    <a:pt x="-983" y="188545"/>
                    <a:pt x="-316" y="193421"/>
                    <a:pt x="3047" y="195965"/>
                  </a:cubicBezTo>
                  <a:lnTo>
                    <a:pt x="111984" y="277870"/>
                  </a:lnTo>
                  <a:cubicBezTo>
                    <a:pt x="113556" y="279070"/>
                    <a:pt x="115661" y="279594"/>
                    <a:pt x="117604" y="279375"/>
                  </a:cubicBezTo>
                  <a:cubicBezTo>
                    <a:pt x="119623" y="279070"/>
                    <a:pt x="121414" y="277946"/>
                    <a:pt x="122690" y="276308"/>
                  </a:cubicBezTo>
                  <a:lnTo>
                    <a:pt x="301379" y="34259"/>
                  </a:lnTo>
                  <a:cubicBezTo>
                    <a:pt x="302579" y="32611"/>
                    <a:pt x="303103" y="30591"/>
                    <a:pt x="302808" y="28572"/>
                  </a:cubicBezTo>
                  <a:cubicBezTo>
                    <a:pt x="302503" y="26543"/>
                    <a:pt x="301455" y="24676"/>
                    <a:pt x="299817" y="23476"/>
                  </a:cubicBezTo>
                  <a:close/>
                </a:path>
              </a:pathLst>
            </a:custGeom>
            <a:solidFill>
              <a:srgbClr val="717587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50" name="Group 50"/>
          <p:cNvGrpSpPr/>
          <p:nvPr/>
        </p:nvGrpSpPr>
        <p:grpSpPr>
          <a:xfrm rot="21600000">
            <a:off x="3800401" y="4761737"/>
            <a:ext cx="190500" cy="175617"/>
            <a:chOff x="3800401" y="4761737"/>
            <a:chExt cx="190500" cy="175617"/>
          </a:xfrm>
        </p:grpSpPr>
        <p:sp>
          <p:nvSpPr>
            <p:cNvPr id="49" name="Freeform 49"/>
            <p:cNvSpPr/>
            <p:nvPr/>
          </p:nvSpPr>
          <p:spPr>
            <a:xfrm>
              <a:off x="3800401" y="4761737"/>
              <a:ext cx="190500" cy="175617"/>
            </a:xfrm>
            <a:custGeom>
              <a:avLst/>
              <a:gdLst/>
              <a:ahLst/>
              <a:cxnLst/>
              <a:rect l="0" t="0" r="0" b="0"/>
              <a:pathLst>
                <a:path w="302889" h="279424">
                  <a:moveTo>
                    <a:pt x="299817" y="23476"/>
                  </a:moveTo>
                  <a:lnTo>
                    <a:pt x="270613" y="1540"/>
                  </a:lnTo>
                  <a:cubicBezTo>
                    <a:pt x="267165" y="-1012"/>
                    <a:pt x="262384" y="-327"/>
                    <a:pt x="259841" y="3112"/>
                  </a:cubicBezTo>
                  <a:lnTo>
                    <a:pt x="107488" y="209509"/>
                  </a:lnTo>
                  <a:lnTo>
                    <a:pt x="33898" y="154188"/>
                  </a:lnTo>
                  <a:cubicBezTo>
                    <a:pt x="30526" y="151645"/>
                    <a:pt x="25726" y="152397"/>
                    <a:pt x="23182" y="155760"/>
                  </a:cubicBezTo>
                  <a:lnTo>
                    <a:pt x="1484" y="185116"/>
                  </a:lnTo>
                  <a:cubicBezTo>
                    <a:pt x="-983" y="188545"/>
                    <a:pt x="-316" y="193421"/>
                    <a:pt x="3047" y="195965"/>
                  </a:cubicBezTo>
                  <a:lnTo>
                    <a:pt x="111984" y="277870"/>
                  </a:lnTo>
                  <a:cubicBezTo>
                    <a:pt x="113556" y="279070"/>
                    <a:pt x="115661" y="279594"/>
                    <a:pt x="117604" y="279375"/>
                  </a:cubicBezTo>
                  <a:cubicBezTo>
                    <a:pt x="119623" y="279070"/>
                    <a:pt x="121414" y="277946"/>
                    <a:pt x="122690" y="276308"/>
                  </a:cubicBezTo>
                  <a:lnTo>
                    <a:pt x="301379" y="34259"/>
                  </a:lnTo>
                  <a:cubicBezTo>
                    <a:pt x="302579" y="32611"/>
                    <a:pt x="303103" y="30591"/>
                    <a:pt x="302808" y="28572"/>
                  </a:cubicBezTo>
                  <a:cubicBezTo>
                    <a:pt x="302503" y="26543"/>
                    <a:pt x="301455" y="24676"/>
                    <a:pt x="299817" y="23476"/>
                  </a:cubicBezTo>
                  <a:close/>
                </a:path>
              </a:pathLst>
            </a:custGeom>
            <a:solidFill>
              <a:srgbClr val="717587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54" name="Group 54"/>
          <p:cNvGrpSpPr/>
          <p:nvPr/>
        </p:nvGrpSpPr>
        <p:grpSpPr>
          <a:xfrm rot="21600000">
            <a:off x="6219751" y="4761737"/>
            <a:ext cx="190500" cy="175617"/>
            <a:chOff x="6219751" y="4761737"/>
            <a:chExt cx="190500" cy="175617"/>
          </a:xfrm>
        </p:grpSpPr>
        <p:sp>
          <p:nvSpPr>
            <p:cNvPr id="53" name="Freeform 53"/>
            <p:cNvSpPr/>
            <p:nvPr/>
          </p:nvSpPr>
          <p:spPr>
            <a:xfrm>
              <a:off x="6219751" y="4761737"/>
              <a:ext cx="190500" cy="175617"/>
            </a:xfrm>
            <a:custGeom>
              <a:avLst/>
              <a:gdLst/>
              <a:ahLst/>
              <a:cxnLst/>
              <a:rect l="0" t="0" r="0" b="0"/>
              <a:pathLst>
                <a:path w="302889" h="279424">
                  <a:moveTo>
                    <a:pt x="299817" y="23476"/>
                  </a:moveTo>
                  <a:lnTo>
                    <a:pt x="270613" y="1540"/>
                  </a:lnTo>
                  <a:cubicBezTo>
                    <a:pt x="267165" y="-1012"/>
                    <a:pt x="262384" y="-327"/>
                    <a:pt x="259841" y="3112"/>
                  </a:cubicBezTo>
                  <a:lnTo>
                    <a:pt x="107488" y="209509"/>
                  </a:lnTo>
                  <a:lnTo>
                    <a:pt x="33898" y="154188"/>
                  </a:lnTo>
                  <a:cubicBezTo>
                    <a:pt x="30526" y="151645"/>
                    <a:pt x="25726" y="152397"/>
                    <a:pt x="23182" y="155760"/>
                  </a:cubicBezTo>
                  <a:lnTo>
                    <a:pt x="1484" y="185116"/>
                  </a:lnTo>
                  <a:cubicBezTo>
                    <a:pt x="-983" y="188545"/>
                    <a:pt x="-316" y="193421"/>
                    <a:pt x="3047" y="195965"/>
                  </a:cubicBezTo>
                  <a:lnTo>
                    <a:pt x="111984" y="277870"/>
                  </a:lnTo>
                  <a:cubicBezTo>
                    <a:pt x="113556" y="279070"/>
                    <a:pt x="115661" y="279594"/>
                    <a:pt x="117604" y="279375"/>
                  </a:cubicBezTo>
                  <a:cubicBezTo>
                    <a:pt x="119623" y="279070"/>
                    <a:pt x="121414" y="277946"/>
                    <a:pt x="122690" y="276308"/>
                  </a:cubicBezTo>
                  <a:lnTo>
                    <a:pt x="301379" y="34259"/>
                  </a:lnTo>
                  <a:cubicBezTo>
                    <a:pt x="302579" y="32611"/>
                    <a:pt x="303103" y="30591"/>
                    <a:pt x="302808" y="28572"/>
                  </a:cubicBezTo>
                  <a:cubicBezTo>
                    <a:pt x="302503" y="26543"/>
                    <a:pt x="301455" y="24676"/>
                    <a:pt x="299817" y="23476"/>
                  </a:cubicBezTo>
                  <a:close/>
                </a:path>
              </a:pathLst>
            </a:custGeom>
            <a:solidFill>
              <a:srgbClr val="717587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pic>
        <p:nvPicPr>
          <p:cNvPr id="65" name="Picture 6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F3A3BFC-1C36-BDD6-101E-A622AE72D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904" y="2618651"/>
            <a:ext cx="1209954" cy="543269"/>
          </a:xfrm>
          <a:prstGeom prst="rect">
            <a:avLst/>
          </a:prstGeom>
        </p:spPr>
      </p:pic>
      <p:pic>
        <p:nvPicPr>
          <p:cNvPr id="55" name="Picture 54" descr="Icon&#10;&#10;Description automatically generated">
            <a:extLst>
              <a:ext uri="{FF2B5EF4-FFF2-40B4-BE49-F238E27FC236}">
                <a16:creationId xmlns:a16="http://schemas.microsoft.com/office/drawing/2014/main" id="{CBA6CEE9-4028-A940-A6FC-E80922372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904" y="3309423"/>
            <a:ext cx="403194" cy="403194"/>
          </a:xfrm>
          <a:prstGeom prst="rect">
            <a:avLst/>
          </a:prstGeom>
        </p:spPr>
      </p:pic>
      <p:sp>
        <p:nvSpPr>
          <p:cNvPr id="64" name="TextBox 11">
            <a:extLst>
              <a:ext uri="{FF2B5EF4-FFF2-40B4-BE49-F238E27FC236}">
                <a16:creationId xmlns:a16="http://schemas.microsoft.com/office/drawing/2014/main" id="{F036AC9E-1499-B7BB-B82C-E4161E7FDCED}"/>
              </a:ext>
            </a:extLst>
          </p:cNvPr>
          <p:cNvSpPr txBox="1"/>
          <p:nvPr/>
        </p:nvSpPr>
        <p:spPr>
          <a:xfrm rot="21600000">
            <a:off x="1041959" y="3237008"/>
            <a:ext cx="1041888" cy="485738"/>
          </a:xfrm>
          <a:prstGeom prst="rect">
            <a:avLst/>
          </a:prstGeom>
        </p:spPr>
        <p:txBody>
          <a:bodyPr lIns="0" tIns="43200" rIns="0" bIns="0" rtlCol="0" anchor="t"/>
          <a:lstStyle/>
          <a:p>
            <a:pPr algn="l"/>
            <a:r>
              <a:rPr lang="en-CA" sz="3200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Fitbit</a:t>
            </a:r>
          </a:p>
        </p:txBody>
      </p:sp>
      <p:sp>
        <p:nvSpPr>
          <p:cNvPr id="67" name="TextBox 2">
            <a:extLst>
              <a:ext uri="{FF2B5EF4-FFF2-40B4-BE49-F238E27FC236}">
                <a16:creationId xmlns:a16="http://schemas.microsoft.com/office/drawing/2014/main" id="{DFC96A16-0EC6-A8DA-A367-D7776B335B4D}"/>
              </a:ext>
            </a:extLst>
          </p:cNvPr>
          <p:cNvSpPr txBox="1"/>
          <p:nvPr/>
        </p:nvSpPr>
        <p:spPr>
          <a:xfrm rot="21600000">
            <a:off x="516657" y="5160736"/>
            <a:ext cx="8908313" cy="857250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/>
            <a:r>
              <a:rPr lang="en-US" sz="800" b="1" i="1" spc="0" dirty="0">
                <a:solidFill>
                  <a:schemeClr val="accent6">
                    <a:lumMod val="50000"/>
                  </a:schemeClr>
                </a:solidFill>
                <a:latin typeface="Poppins"/>
              </a:rPr>
              <a:t>NOTE: </a:t>
            </a:r>
            <a:r>
              <a:rPr lang="en-US" sz="800" b="1" i="1" spc="0" dirty="0" err="1">
                <a:solidFill>
                  <a:schemeClr val="accent6">
                    <a:lumMod val="50000"/>
                  </a:schemeClr>
                </a:solidFill>
                <a:latin typeface="Poppins"/>
              </a:rPr>
              <a:t>EngFinite</a:t>
            </a:r>
            <a:r>
              <a:rPr lang="en-US" sz="800" b="1" i="1" spc="0" dirty="0">
                <a:solidFill>
                  <a:schemeClr val="accent6">
                    <a:lumMod val="50000"/>
                  </a:schemeClr>
                </a:solidFill>
                <a:latin typeface="Poppins"/>
              </a:rPr>
              <a:t> Synergies technology does not replace advice from a health care provider. It only enhances the advice by providing a record localized environmental pollution exposure that a provider may use to optimize treatments.</a:t>
            </a:r>
            <a:endParaRPr lang="en-US" sz="800" b="1" i="1" spc="0" dirty="0">
              <a:solidFill>
                <a:srgbClr val="212950">
                  <a:alpha val="100000"/>
                </a:srgbClr>
              </a:solidFill>
              <a:latin typeface="Poppins"/>
            </a:endParaRPr>
          </a:p>
        </p:txBody>
      </p:sp>
      <p:pic>
        <p:nvPicPr>
          <p:cNvPr id="68" name="Picture 6" descr="Google Fit">
            <a:extLst>
              <a:ext uri="{FF2B5EF4-FFF2-40B4-BE49-F238E27FC236}">
                <a16:creationId xmlns:a16="http://schemas.microsoft.com/office/drawing/2014/main" id="{4003B73D-85CC-A1C8-C4EC-0404BAAB7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975" y="3700151"/>
            <a:ext cx="990582" cy="99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5">
            <a:extLst>
              <a:ext uri="{FF2B5EF4-FFF2-40B4-BE49-F238E27FC236}">
                <a16:creationId xmlns:a16="http://schemas.microsoft.com/office/drawing/2014/main" id="{37900C8F-3047-A9F5-0743-A317C419C033}"/>
              </a:ext>
            </a:extLst>
          </p:cNvPr>
          <p:cNvSpPr txBox="1"/>
          <p:nvPr/>
        </p:nvSpPr>
        <p:spPr>
          <a:xfrm rot="21600000">
            <a:off x="1042254" y="4036376"/>
            <a:ext cx="1091282" cy="22860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1800"/>
              </a:lnSpc>
            </a:pPr>
            <a:r>
              <a:rPr lang="en-CA" b="0" i="0" dirty="0">
                <a:solidFill>
                  <a:srgbClr val="202124"/>
                </a:solidFill>
                <a:effectLst/>
                <a:latin typeface="Gill Sans Nova" panose="020B0604020202020204" pitchFamily="34" charset="0"/>
              </a:rPr>
              <a:t>Google Fit</a:t>
            </a:r>
            <a:endParaRPr lang="en-US" sz="1800" b="0" i="0" spc="0" dirty="0">
              <a:solidFill>
                <a:srgbClr val="717587">
                  <a:alpha val="100000"/>
                </a:srgbClr>
              </a:solidFill>
              <a:latin typeface="Gill Sans Nova" panose="020B0604020202020204" pitchFamily="34" charset="0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BD9A7BF8-38C3-C16D-A1B2-BF1BEF717F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83" y="4617919"/>
            <a:ext cx="1453824" cy="39705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21600000">
            <a:off x="357188" y="2505075"/>
            <a:ext cx="600075" cy="600075"/>
            <a:chOff x="357188" y="2505075"/>
            <a:chExt cx="600075" cy="600075"/>
          </a:xfrm>
          <a:solidFill>
            <a:schemeClr val="accent6">
              <a:lumMod val="50000"/>
            </a:schemeClr>
          </a:solidFill>
        </p:grpSpPr>
        <p:sp>
          <p:nvSpPr>
            <p:cNvPr id="2" name="Freeform 2"/>
            <p:cNvSpPr/>
            <p:nvPr/>
          </p:nvSpPr>
          <p:spPr>
            <a:xfrm>
              <a:off x="357188" y="2505075"/>
              <a:ext cx="600075" cy="60007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5" name="Group 5"/>
          <p:cNvGrpSpPr/>
          <p:nvPr/>
        </p:nvGrpSpPr>
        <p:grpSpPr>
          <a:xfrm rot="21600000">
            <a:off x="6729413" y="2505075"/>
            <a:ext cx="600075" cy="600075"/>
            <a:chOff x="6729413" y="2505075"/>
            <a:chExt cx="600075" cy="600075"/>
          </a:xfrm>
          <a:solidFill>
            <a:schemeClr val="accent6">
              <a:lumMod val="5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6729413" y="2505075"/>
              <a:ext cx="600075" cy="60007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6" name="TextBox 6"/>
          <p:cNvSpPr txBox="1"/>
          <p:nvPr/>
        </p:nvSpPr>
        <p:spPr>
          <a:xfrm rot="21600000">
            <a:off x="4236169" y="2502675"/>
            <a:ext cx="1916962" cy="59055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340"/>
              </a:lnSpc>
            </a:pPr>
            <a:r>
              <a:rPr lang="en-US" sz="1800" b="0" i="0" spc="0">
                <a:solidFill>
                  <a:srgbClr val="212950">
                    <a:alpha val="100000"/>
                  </a:srgbClr>
                </a:solidFill>
                <a:latin typeface="Poppins"/>
              </a:rPr>
              <a:t>Revenue</a:t>
            </a:r>
          </a:p>
          <a:p>
            <a:pPr algn="l">
              <a:lnSpc>
                <a:spcPts val="2340"/>
              </a:lnSpc>
            </a:pPr>
            <a:r>
              <a:rPr lang="en-US" sz="1800" b="1" i="0" spc="0">
                <a:solidFill>
                  <a:srgbClr val="212950">
                    <a:alpha val="100000"/>
                  </a:srgbClr>
                </a:solidFill>
                <a:latin typeface="Poppins"/>
              </a:rPr>
              <a:t>Stream 2</a:t>
            </a:r>
          </a:p>
        </p:txBody>
      </p:sp>
      <p:sp>
        <p:nvSpPr>
          <p:cNvPr id="7" name="TextBox 7"/>
          <p:cNvSpPr txBox="1"/>
          <p:nvPr/>
        </p:nvSpPr>
        <p:spPr>
          <a:xfrm rot="21600000">
            <a:off x="1073869" y="2502675"/>
            <a:ext cx="1916962" cy="59055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340"/>
              </a:lnSpc>
            </a:pPr>
            <a:r>
              <a:rPr lang="en-US" sz="1800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Revenue</a:t>
            </a:r>
          </a:p>
          <a:p>
            <a:pPr algn="l">
              <a:lnSpc>
                <a:spcPts val="2340"/>
              </a:lnSpc>
            </a:pPr>
            <a:r>
              <a:rPr lang="en-US" sz="1800" b="1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Stream 1</a:t>
            </a:r>
          </a:p>
        </p:txBody>
      </p:sp>
      <p:sp>
        <p:nvSpPr>
          <p:cNvPr id="8" name="TextBox 8"/>
          <p:cNvSpPr txBox="1"/>
          <p:nvPr/>
        </p:nvSpPr>
        <p:spPr>
          <a:xfrm rot="21600000">
            <a:off x="7455619" y="2502675"/>
            <a:ext cx="1916963" cy="590550"/>
          </a:xfrm>
          <a:prstGeom prst="rect">
            <a:avLst/>
          </a:prstGeom>
        </p:spPr>
        <p:txBody>
          <a:bodyPr lIns="0" tIns="25200" rIns="0" bIns="0" rtlCol="0" anchor="t"/>
          <a:lstStyle/>
          <a:p>
            <a:pPr algn="l">
              <a:lnSpc>
                <a:spcPts val="2340"/>
              </a:lnSpc>
            </a:pPr>
            <a:r>
              <a:rPr lang="en-US" sz="1800" b="0" i="0" spc="0">
                <a:solidFill>
                  <a:srgbClr val="212950">
                    <a:alpha val="100000"/>
                  </a:srgbClr>
                </a:solidFill>
                <a:latin typeface="Poppins"/>
              </a:rPr>
              <a:t>Revenue</a:t>
            </a:r>
          </a:p>
          <a:p>
            <a:pPr algn="l">
              <a:lnSpc>
                <a:spcPts val="2340"/>
              </a:lnSpc>
            </a:pPr>
            <a:r>
              <a:rPr lang="en-US" sz="1800" b="1" i="0" spc="0">
                <a:solidFill>
                  <a:srgbClr val="212950">
                    <a:alpha val="100000"/>
                  </a:srgbClr>
                </a:solidFill>
                <a:latin typeface="Poppins"/>
              </a:rPr>
              <a:t>Stream 3</a:t>
            </a:r>
          </a:p>
        </p:txBody>
      </p:sp>
      <p:sp>
        <p:nvSpPr>
          <p:cNvPr id="9" name="TextBox 9"/>
          <p:cNvSpPr txBox="1"/>
          <p:nvPr/>
        </p:nvSpPr>
        <p:spPr>
          <a:xfrm rot="21600000">
            <a:off x="6660282" y="3420037"/>
            <a:ext cx="2612288" cy="1543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2025"/>
              </a:lnSpc>
            </a:pPr>
            <a:r>
              <a:rPr lang="en-US" sz="1350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Basic service app </a:t>
            </a:r>
            <a:r>
              <a:rPr lang="en-US" sz="135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engineering, insurance and realty </a:t>
            </a:r>
            <a:r>
              <a:rPr lang="en-US" sz="1350" b="1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static information </a:t>
            </a:r>
            <a:r>
              <a:rPr lang="en-US" sz="135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and community members information on preferred daily paths.</a:t>
            </a:r>
            <a:endParaRPr lang="en-US" sz="1350" b="0" i="0" spc="0" dirty="0">
              <a:solidFill>
                <a:srgbClr val="212950">
                  <a:alpha val="100000"/>
                </a:srgbClr>
              </a:solidFill>
              <a:latin typeface="Poppins"/>
            </a:endParaRPr>
          </a:p>
        </p:txBody>
      </p:sp>
      <p:sp>
        <p:nvSpPr>
          <p:cNvPr id="10" name="TextBox 10"/>
          <p:cNvSpPr txBox="1"/>
          <p:nvPr/>
        </p:nvSpPr>
        <p:spPr>
          <a:xfrm rot="21600000">
            <a:off x="3567038" y="3405169"/>
            <a:ext cx="2612288" cy="1543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>
              <a:lnSpc>
                <a:spcPts val="2025"/>
              </a:lnSpc>
            </a:pPr>
            <a:r>
              <a:rPr lang="en-US" sz="1350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Premium service app charges  </a:t>
            </a:r>
            <a:r>
              <a:rPr lang="en-US" sz="1350" b="1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insurance and realty firms </a:t>
            </a:r>
            <a:r>
              <a:rPr lang="en-US" sz="135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information on the risk associated with the current designs to </a:t>
            </a:r>
            <a:r>
              <a:rPr lang="en-US" sz="1350" dirty="0" err="1">
                <a:solidFill>
                  <a:srgbClr val="212950">
                    <a:alpha val="100000"/>
                  </a:srgbClr>
                </a:solidFill>
                <a:latin typeface="Poppins"/>
              </a:rPr>
              <a:t>neighbouring</a:t>
            </a:r>
            <a:r>
              <a:rPr lang="en-US" sz="135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 communities.  </a:t>
            </a:r>
            <a:endParaRPr lang="en-US" sz="1350" b="0" i="0" spc="0" dirty="0">
              <a:solidFill>
                <a:srgbClr val="212950">
                  <a:alpha val="100000"/>
                </a:srgbClr>
              </a:solidFill>
              <a:latin typeface="Poppins"/>
            </a:endParaRPr>
          </a:p>
        </p:txBody>
      </p:sp>
      <p:sp>
        <p:nvSpPr>
          <p:cNvPr id="11" name="TextBox 11"/>
          <p:cNvSpPr txBox="1"/>
          <p:nvPr/>
        </p:nvSpPr>
        <p:spPr>
          <a:xfrm rot="21600000">
            <a:off x="261899" y="3405169"/>
            <a:ext cx="2612288" cy="15430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2025"/>
              </a:lnSpc>
            </a:pPr>
            <a:r>
              <a:rPr lang="en-US" sz="1350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Ultra Premium services for </a:t>
            </a:r>
            <a:r>
              <a:rPr lang="en-US" sz="1350" b="1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engineering firms </a:t>
            </a:r>
            <a:r>
              <a:rPr lang="en-US" sz="1350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designing industrial operations. </a:t>
            </a:r>
          </a:p>
          <a:p>
            <a:pPr algn="l">
              <a:lnSpc>
                <a:spcPts val="2025"/>
              </a:lnSpc>
            </a:pPr>
            <a:r>
              <a:rPr lang="en-US" sz="1350" b="1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Monthly retainer rate </a:t>
            </a:r>
            <a:r>
              <a:rPr lang="en-US" sz="1350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showing how designs have a real-time impact on people in area and selection of preferred worker schedules.</a:t>
            </a:r>
          </a:p>
        </p:txBody>
      </p:sp>
      <p:grpSp>
        <p:nvGrpSpPr>
          <p:cNvPr id="13" name="Group 13"/>
          <p:cNvGrpSpPr/>
          <p:nvPr/>
        </p:nvGrpSpPr>
        <p:grpSpPr>
          <a:xfrm rot="21600000">
            <a:off x="3538538" y="2505075"/>
            <a:ext cx="600075" cy="600075"/>
            <a:chOff x="3538538" y="2505075"/>
            <a:chExt cx="600075" cy="600075"/>
          </a:xfrm>
          <a:solidFill>
            <a:schemeClr val="accent6">
              <a:lumMod val="50000"/>
            </a:schemeClr>
          </a:solidFill>
        </p:grpSpPr>
        <p:sp>
          <p:nvSpPr>
            <p:cNvPr id="12" name="Freeform 12"/>
            <p:cNvSpPr/>
            <p:nvPr/>
          </p:nvSpPr>
          <p:spPr>
            <a:xfrm>
              <a:off x="3538538" y="2505075"/>
              <a:ext cx="600075" cy="600075"/>
            </a:xfrm>
            <a:custGeom>
              <a:avLst/>
              <a:gdLst/>
              <a:ahLst/>
              <a:cxnLst/>
              <a:rect l="0" t="0" r="0" b="0"/>
              <a:pathLst>
                <a:path w="302905" h="302685">
                  <a:moveTo>
                    <a:pt x="151447" y="0"/>
                  </a:moveTo>
                  <a:cubicBezTo>
                    <a:pt x="67780" y="0"/>
                    <a:pt x="0" y="67780"/>
                    <a:pt x="0" y="151371"/>
                  </a:cubicBezTo>
                  <a:cubicBezTo>
                    <a:pt x="0" y="234982"/>
                    <a:pt x="67780" y="302685"/>
                    <a:pt x="151447" y="302685"/>
                  </a:cubicBezTo>
                  <a:cubicBezTo>
                    <a:pt x="235058" y="302685"/>
                    <a:pt x="302905" y="234991"/>
                    <a:pt x="302905" y="151381"/>
                  </a:cubicBezTo>
                  <a:cubicBezTo>
                    <a:pt x="302895" y="67780"/>
                    <a:pt x="235048" y="0"/>
                    <a:pt x="15144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5" name="Group 15"/>
          <p:cNvGrpSpPr/>
          <p:nvPr/>
        </p:nvGrpSpPr>
        <p:grpSpPr>
          <a:xfrm rot="21600000">
            <a:off x="3647627" y="2630574"/>
            <a:ext cx="381896" cy="349076"/>
            <a:chOff x="3647627" y="2630574"/>
            <a:chExt cx="381896" cy="349076"/>
          </a:xfrm>
        </p:grpSpPr>
        <p:sp>
          <p:nvSpPr>
            <p:cNvPr id="14" name="Freeform 14"/>
            <p:cNvSpPr/>
            <p:nvPr/>
          </p:nvSpPr>
          <p:spPr>
            <a:xfrm>
              <a:off x="3647627" y="2630574"/>
              <a:ext cx="381896" cy="349076"/>
            </a:xfrm>
            <a:custGeom>
              <a:avLst/>
              <a:gdLst/>
              <a:ahLst/>
              <a:cxnLst/>
              <a:rect l="0" t="0" r="0" b="0"/>
              <a:pathLst>
                <a:path w="302885" h="277330">
                  <a:moveTo>
                    <a:pt x="224419" y="144970"/>
                  </a:moveTo>
                  <a:lnTo>
                    <a:pt x="81877" y="144970"/>
                  </a:lnTo>
                  <a:cubicBezTo>
                    <a:pt x="79057" y="144970"/>
                    <a:pt x="76781" y="147237"/>
                    <a:pt x="76781" y="150047"/>
                  </a:cubicBezTo>
                  <a:lnTo>
                    <a:pt x="76781" y="272234"/>
                  </a:lnTo>
                  <a:cubicBezTo>
                    <a:pt x="76781" y="275044"/>
                    <a:pt x="79057" y="277330"/>
                    <a:pt x="81877" y="277330"/>
                  </a:cubicBezTo>
                  <a:lnTo>
                    <a:pt x="224419" y="277330"/>
                  </a:lnTo>
                  <a:cubicBezTo>
                    <a:pt x="227228" y="277330"/>
                    <a:pt x="229505" y="275044"/>
                    <a:pt x="229505" y="272234"/>
                  </a:cubicBezTo>
                  <a:lnTo>
                    <a:pt x="229505" y="150047"/>
                  </a:lnTo>
                  <a:cubicBezTo>
                    <a:pt x="229505" y="147237"/>
                    <a:pt x="227228" y="144970"/>
                    <a:pt x="224419" y="144970"/>
                  </a:cubicBezTo>
                  <a:close/>
                  <a:moveTo>
                    <a:pt x="219323" y="267138"/>
                  </a:moveTo>
                  <a:lnTo>
                    <a:pt x="86963" y="267138"/>
                  </a:lnTo>
                  <a:lnTo>
                    <a:pt x="86963" y="155143"/>
                  </a:lnTo>
                  <a:lnTo>
                    <a:pt x="219323" y="155143"/>
                  </a:lnTo>
                  <a:lnTo>
                    <a:pt x="219323" y="267138"/>
                  </a:lnTo>
                  <a:close/>
                  <a:moveTo>
                    <a:pt x="114100" y="200168"/>
                  </a:moveTo>
                  <a:cubicBezTo>
                    <a:pt x="123920" y="200168"/>
                    <a:pt x="131912" y="192176"/>
                    <a:pt x="131912" y="182356"/>
                  </a:cubicBezTo>
                  <a:cubicBezTo>
                    <a:pt x="131912" y="172545"/>
                    <a:pt x="123920" y="164535"/>
                    <a:pt x="114100" y="164535"/>
                  </a:cubicBezTo>
                  <a:cubicBezTo>
                    <a:pt x="104280" y="164535"/>
                    <a:pt x="96279" y="172545"/>
                    <a:pt x="96279" y="182356"/>
                  </a:cubicBezTo>
                  <a:cubicBezTo>
                    <a:pt x="96279" y="192176"/>
                    <a:pt x="104280" y="200168"/>
                    <a:pt x="114100" y="200168"/>
                  </a:cubicBezTo>
                  <a:close/>
                  <a:moveTo>
                    <a:pt x="114100" y="174717"/>
                  </a:moveTo>
                  <a:cubicBezTo>
                    <a:pt x="118310" y="174717"/>
                    <a:pt x="121739" y="178137"/>
                    <a:pt x="121739" y="182356"/>
                  </a:cubicBezTo>
                  <a:cubicBezTo>
                    <a:pt x="121739" y="186576"/>
                    <a:pt x="118310" y="189995"/>
                    <a:pt x="114100" y="189995"/>
                  </a:cubicBezTo>
                  <a:cubicBezTo>
                    <a:pt x="109890" y="189995"/>
                    <a:pt x="106461" y="186557"/>
                    <a:pt x="106461" y="182356"/>
                  </a:cubicBezTo>
                  <a:cubicBezTo>
                    <a:pt x="106461" y="178127"/>
                    <a:pt x="109899" y="174717"/>
                    <a:pt x="114100" y="174717"/>
                  </a:cubicBezTo>
                  <a:close/>
                  <a:moveTo>
                    <a:pt x="100574" y="256965"/>
                  </a:moveTo>
                  <a:lnTo>
                    <a:pt x="196034" y="256965"/>
                  </a:lnTo>
                  <a:cubicBezTo>
                    <a:pt x="197558" y="256965"/>
                    <a:pt x="199015" y="256280"/>
                    <a:pt x="199996" y="255070"/>
                  </a:cubicBezTo>
                  <a:cubicBezTo>
                    <a:pt x="200958" y="253879"/>
                    <a:pt x="201339" y="252298"/>
                    <a:pt x="201016" y="250812"/>
                  </a:cubicBezTo>
                  <a:lnTo>
                    <a:pt x="188281" y="191005"/>
                  </a:lnTo>
                  <a:cubicBezTo>
                    <a:pt x="187871" y="189100"/>
                    <a:pt x="186423" y="187604"/>
                    <a:pt x="184547" y="187128"/>
                  </a:cubicBezTo>
                  <a:cubicBezTo>
                    <a:pt x="182651" y="186671"/>
                    <a:pt x="180680" y="187290"/>
                    <a:pt x="179413" y="188766"/>
                  </a:cubicBezTo>
                  <a:lnTo>
                    <a:pt x="149914" y="223361"/>
                  </a:lnTo>
                  <a:lnTo>
                    <a:pt x="118272" y="211407"/>
                  </a:lnTo>
                  <a:cubicBezTo>
                    <a:pt x="115719" y="210445"/>
                    <a:pt x="112919" y="211636"/>
                    <a:pt x="111814" y="214093"/>
                  </a:cubicBezTo>
                  <a:lnTo>
                    <a:pt x="95907" y="249803"/>
                  </a:lnTo>
                  <a:cubicBezTo>
                    <a:pt x="95212" y="251384"/>
                    <a:pt x="95345" y="253213"/>
                    <a:pt x="96298" y="254660"/>
                  </a:cubicBezTo>
                  <a:cubicBezTo>
                    <a:pt x="97241" y="256089"/>
                    <a:pt x="98850" y="256965"/>
                    <a:pt x="100574" y="256965"/>
                  </a:cubicBezTo>
                  <a:close/>
                  <a:moveTo>
                    <a:pt x="119167" y="222618"/>
                  </a:moveTo>
                  <a:lnTo>
                    <a:pt x="149676" y="234115"/>
                  </a:lnTo>
                  <a:cubicBezTo>
                    <a:pt x="151667" y="234896"/>
                    <a:pt x="153943" y="234315"/>
                    <a:pt x="155353" y="232667"/>
                  </a:cubicBezTo>
                  <a:lnTo>
                    <a:pt x="180461" y="203216"/>
                  </a:lnTo>
                  <a:lnTo>
                    <a:pt x="189738" y="246783"/>
                  </a:lnTo>
                  <a:lnTo>
                    <a:pt x="108423" y="246783"/>
                  </a:lnTo>
                  <a:lnTo>
                    <a:pt x="119167" y="222618"/>
                  </a:lnTo>
                  <a:close/>
                  <a:moveTo>
                    <a:pt x="277292" y="111023"/>
                  </a:moveTo>
                  <a:cubicBezTo>
                    <a:pt x="277397" y="109652"/>
                    <a:pt x="277454" y="108290"/>
                    <a:pt x="277454" y="106899"/>
                  </a:cubicBezTo>
                  <a:cubicBezTo>
                    <a:pt x="277454" y="47949"/>
                    <a:pt x="229495" y="0"/>
                    <a:pt x="170545" y="0"/>
                  </a:cubicBezTo>
                  <a:cubicBezTo>
                    <a:pt x="123101" y="0"/>
                    <a:pt x="81610" y="31194"/>
                    <a:pt x="68199" y="76371"/>
                  </a:cubicBezTo>
                  <a:cubicBezTo>
                    <a:pt x="30547" y="76667"/>
                    <a:pt x="0" y="107356"/>
                    <a:pt x="0" y="145028"/>
                  </a:cubicBezTo>
                  <a:cubicBezTo>
                    <a:pt x="0" y="175203"/>
                    <a:pt x="19345" y="201549"/>
                    <a:pt x="48168" y="210541"/>
                  </a:cubicBezTo>
                  <a:cubicBezTo>
                    <a:pt x="50825" y="211369"/>
                    <a:pt x="53692" y="209902"/>
                    <a:pt x="54550" y="207197"/>
                  </a:cubicBezTo>
                  <a:cubicBezTo>
                    <a:pt x="55378" y="204521"/>
                    <a:pt x="53883" y="201673"/>
                    <a:pt x="51206" y="200816"/>
                  </a:cubicBezTo>
                  <a:cubicBezTo>
                    <a:pt x="26670" y="193148"/>
                    <a:pt x="10201" y="170707"/>
                    <a:pt x="10201" y="145009"/>
                  </a:cubicBezTo>
                  <a:cubicBezTo>
                    <a:pt x="10201" y="112766"/>
                    <a:pt x="36462" y="86535"/>
                    <a:pt x="68751" y="86535"/>
                  </a:cubicBezTo>
                  <a:lnTo>
                    <a:pt x="69818" y="86649"/>
                  </a:lnTo>
                  <a:cubicBezTo>
                    <a:pt x="70456" y="86744"/>
                    <a:pt x="71123" y="86830"/>
                    <a:pt x="71790" y="86849"/>
                  </a:cubicBezTo>
                  <a:cubicBezTo>
                    <a:pt x="74143" y="86897"/>
                    <a:pt x="76333" y="85363"/>
                    <a:pt x="76924" y="83020"/>
                  </a:cubicBezTo>
                  <a:cubicBezTo>
                    <a:pt x="87830" y="40138"/>
                    <a:pt x="126330" y="10173"/>
                    <a:pt x="170555" y="10173"/>
                  </a:cubicBezTo>
                  <a:cubicBezTo>
                    <a:pt x="223876" y="10173"/>
                    <a:pt x="267271" y="53559"/>
                    <a:pt x="267271" y="106890"/>
                  </a:cubicBezTo>
                  <a:cubicBezTo>
                    <a:pt x="267271" y="108766"/>
                    <a:pt x="267119" y="110595"/>
                    <a:pt x="266929" y="113395"/>
                  </a:cubicBezTo>
                  <a:cubicBezTo>
                    <a:pt x="266805" y="115348"/>
                    <a:pt x="267786" y="117196"/>
                    <a:pt x="269491" y="118167"/>
                  </a:cubicBezTo>
                  <a:cubicBezTo>
                    <a:pt x="284035" y="126492"/>
                    <a:pt x="292722" y="141275"/>
                    <a:pt x="292722" y="157744"/>
                  </a:cubicBezTo>
                  <a:cubicBezTo>
                    <a:pt x="292722" y="180804"/>
                    <a:pt x="275492" y="200320"/>
                    <a:pt x="252632" y="203168"/>
                  </a:cubicBezTo>
                  <a:cubicBezTo>
                    <a:pt x="249850" y="203502"/>
                    <a:pt x="247860" y="206054"/>
                    <a:pt x="248212" y="208845"/>
                  </a:cubicBezTo>
                  <a:cubicBezTo>
                    <a:pt x="248517" y="211426"/>
                    <a:pt x="250717" y="213312"/>
                    <a:pt x="253241" y="213312"/>
                  </a:cubicBezTo>
                  <a:lnTo>
                    <a:pt x="253870" y="213274"/>
                  </a:lnTo>
                  <a:cubicBezTo>
                    <a:pt x="281816" y="209817"/>
                    <a:pt x="302885" y="185957"/>
                    <a:pt x="302885" y="157763"/>
                  </a:cubicBezTo>
                  <a:cubicBezTo>
                    <a:pt x="302895" y="138970"/>
                    <a:pt x="293160" y="121339"/>
                    <a:pt x="277292" y="111023"/>
                  </a:cubicBez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7" name="Group 17"/>
          <p:cNvGrpSpPr/>
          <p:nvPr/>
        </p:nvGrpSpPr>
        <p:grpSpPr>
          <a:xfrm rot="21600000">
            <a:off x="474028" y="2676525"/>
            <a:ext cx="365760" cy="257175"/>
            <a:chOff x="474028" y="2676525"/>
            <a:chExt cx="365760" cy="257175"/>
          </a:xfrm>
        </p:grpSpPr>
        <p:sp>
          <p:nvSpPr>
            <p:cNvPr id="16" name="Freeform 16"/>
            <p:cNvSpPr/>
            <p:nvPr/>
          </p:nvSpPr>
          <p:spPr>
            <a:xfrm>
              <a:off x="474028" y="2676525"/>
              <a:ext cx="365760" cy="257175"/>
            </a:xfrm>
            <a:custGeom>
              <a:avLst/>
              <a:gdLst/>
              <a:ahLst/>
              <a:cxnLst/>
              <a:rect l="0" t="0" r="0" b="0"/>
              <a:pathLst>
                <a:path w="302905" h="212407">
                  <a:moveTo>
                    <a:pt x="297847" y="172021"/>
                  </a:moveTo>
                  <a:lnTo>
                    <a:pt x="281749" y="172021"/>
                  </a:lnTo>
                  <a:lnTo>
                    <a:pt x="281749" y="21460"/>
                  </a:lnTo>
                  <a:cubicBezTo>
                    <a:pt x="281749" y="8030"/>
                    <a:pt x="268072" y="0"/>
                    <a:pt x="254870" y="0"/>
                  </a:cubicBezTo>
                  <a:lnTo>
                    <a:pt x="36643" y="0"/>
                  </a:lnTo>
                  <a:cubicBezTo>
                    <a:pt x="19240" y="0"/>
                    <a:pt x="19240" y="15040"/>
                    <a:pt x="19240" y="21460"/>
                  </a:cubicBezTo>
                  <a:lnTo>
                    <a:pt x="19240" y="172021"/>
                  </a:lnTo>
                  <a:lnTo>
                    <a:pt x="5048" y="172021"/>
                  </a:lnTo>
                  <a:cubicBezTo>
                    <a:pt x="2257" y="172021"/>
                    <a:pt x="0" y="174269"/>
                    <a:pt x="0" y="177060"/>
                  </a:cubicBezTo>
                  <a:lnTo>
                    <a:pt x="0" y="185899"/>
                  </a:lnTo>
                  <a:cubicBezTo>
                    <a:pt x="0" y="202492"/>
                    <a:pt x="6925" y="212407"/>
                    <a:pt x="18545" y="212407"/>
                  </a:cubicBezTo>
                  <a:lnTo>
                    <a:pt x="270958" y="212407"/>
                  </a:lnTo>
                  <a:cubicBezTo>
                    <a:pt x="282997" y="212407"/>
                    <a:pt x="302905" y="200015"/>
                    <a:pt x="302905" y="185899"/>
                  </a:cubicBezTo>
                  <a:lnTo>
                    <a:pt x="302905" y="177060"/>
                  </a:lnTo>
                  <a:cubicBezTo>
                    <a:pt x="302895" y="174269"/>
                    <a:pt x="300638" y="172021"/>
                    <a:pt x="297847" y="172021"/>
                  </a:cubicBezTo>
                  <a:close/>
                  <a:moveTo>
                    <a:pt x="29327" y="21460"/>
                  </a:moveTo>
                  <a:cubicBezTo>
                    <a:pt x="29327" y="10554"/>
                    <a:pt x="31575" y="10096"/>
                    <a:pt x="36643" y="10096"/>
                  </a:cubicBezTo>
                  <a:lnTo>
                    <a:pt x="254870" y="10096"/>
                  </a:lnTo>
                  <a:cubicBezTo>
                    <a:pt x="262947" y="10096"/>
                    <a:pt x="271663" y="14440"/>
                    <a:pt x="271663" y="21460"/>
                  </a:cubicBezTo>
                  <a:lnTo>
                    <a:pt x="271663" y="171631"/>
                  </a:lnTo>
                  <a:lnTo>
                    <a:pt x="29337" y="171631"/>
                  </a:lnTo>
                  <a:lnTo>
                    <a:pt x="29327" y="171631"/>
                  </a:lnTo>
                  <a:lnTo>
                    <a:pt x="29327" y="21460"/>
                  </a:lnTo>
                  <a:close/>
                  <a:moveTo>
                    <a:pt x="292798" y="185899"/>
                  </a:moveTo>
                  <a:cubicBezTo>
                    <a:pt x="292798" y="192986"/>
                    <a:pt x="279073" y="202311"/>
                    <a:pt x="270958" y="202311"/>
                  </a:cubicBezTo>
                  <a:lnTo>
                    <a:pt x="18545" y="202311"/>
                  </a:lnTo>
                  <a:cubicBezTo>
                    <a:pt x="11182" y="202311"/>
                    <a:pt x="10096" y="192024"/>
                    <a:pt x="10096" y="185899"/>
                  </a:cubicBezTo>
                  <a:lnTo>
                    <a:pt x="10096" y="182128"/>
                  </a:lnTo>
                  <a:lnTo>
                    <a:pt x="292798" y="182128"/>
                  </a:lnTo>
                  <a:lnTo>
                    <a:pt x="292798" y="185899"/>
                  </a:lnTo>
                  <a:close/>
                  <a:moveTo>
                    <a:pt x="53073" y="161925"/>
                  </a:moveTo>
                  <a:lnTo>
                    <a:pt x="244916" y="161925"/>
                  </a:lnTo>
                  <a:cubicBezTo>
                    <a:pt x="247707" y="161925"/>
                    <a:pt x="249955" y="159658"/>
                    <a:pt x="249955" y="156867"/>
                  </a:cubicBezTo>
                  <a:lnTo>
                    <a:pt x="249955" y="25613"/>
                  </a:lnTo>
                  <a:cubicBezTo>
                    <a:pt x="249955" y="22822"/>
                    <a:pt x="247707" y="20564"/>
                    <a:pt x="244916" y="20564"/>
                  </a:cubicBezTo>
                  <a:lnTo>
                    <a:pt x="53073" y="20564"/>
                  </a:lnTo>
                  <a:cubicBezTo>
                    <a:pt x="50282" y="20564"/>
                    <a:pt x="48025" y="22822"/>
                    <a:pt x="48025" y="25613"/>
                  </a:cubicBezTo>
                  <a:lnTo>
                    <a:pt x="48025" y="156858"/>
                  </a:lnTo>
                  <a:cubicBezTo>
                    <a:pt x="48025" y="159649"/>
                    <a:pt x="50282" y="161925"/>
                    <a:pt x="53073" y="161925"/>
                  </a:cubicBezTo>
                  <a:close/>
                  <a:moveTo>
                    <a:pt x="58122" y="30651"/>
                  </a:moveTo>
                  <a:lnTo>
                    <a:pt x="239859" y="30651"/>
                  </a:lnTo>
                  <a:lnTo>
                    <a:pt x="239859" y="151819"/>
                  </a:lnTo>
                  <a:lnTo>
                    <a:pt x="58122" y="151819"/>
                  </a:lnTo>
                  <a:lnTo>
                    <a:pt x="58122" y="30651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9" name="Group 19"/>
          <p:cNvGrpSpPr/>
          <p:nvPr/>
        </p:nvGrpSpPr>
        <p:grpSpPr>
          <a:xfrm rot="21600000">
            <a:off x="6829858" y="2633588"/>
            <a:ext cx="399184" cy="343049"/>
            <a:chOff x="6829858" y="2633588"/>
            <a:chExt cx="399184" cy="343049"/>
          </a:xfrm>
        </p:grpSpPr>
        <p:sp>
          <p:nvSpPr>
            <p:cNvPr id="18" name="Freeform 18"/>
            <p:cNvSpPr/>
            <p:nvPr/>
          </p:nvSpPr>
          <p:spPr>
            <a:xfrm>
              <a:off x="6829858" y="2633588"/>
              <a:ext cx="399184" cy="343049"/>
            </a:xfrm>
            <a:custGeom>
              <a:avLst/>
              <a:gdLst/>
              <a:ahLst/>
              <a:cxnLst/>
              <a:rect l="0" t="0" r="0" b="0"/>
              <a:pathLst>
                <a:path w="302895" h="260318">
                  <a:moveTo>
                    <a:pt x="76419" y="244554"/>
                  </a:moveTo>
                  <a:lnTo>
                    <a:pt x="5096" y="244554"/>
                  </a:lnTo>
                  <a:cubicBezTo>
                    <a:pt x="2276" y="244554"/>
                    <a:pt x="0" y="242287"/>
                    <a:pt x="0" y="239478"/>
                  </a:cubicBezTo>
                  <a:lnTo>
                    <a:pt x="0" y="127378"/>
                  </a:lnTo>
                  <a:cubicBezTo>
                    <a:pt x="0" y="124558"/>
                    <a:pt x="2276" y="122282"/>
                    <a:pt x="5096" y="122282"/>
                  </a:cubicBezTo>
                  <a:lnTo>
                    <a:pt x="76419" y="122282"/>
                  </a:lnTo>
                  <a:cubicBezTo>
                    <a:pt x="79238" y="122282"/>
                    <a:pt x="81515" y="124558"/>
                    <a:pt x="81515" y="127378"/>
                  </a:cubicBezTo>
                  <a:lnTo>
                    <a:pt x="81515" y="239478"/>
                  </a:lnTo>
                  <a:cubicBezTo>
                    <a:pt x="81515" y="242278"/>
                    <a:pt x="79238" y="244554"/>
                    <a:pt x="76419" y="244554"/>
                  </a:cubicBezTo>
                  <a:close/>
                  <a:moveTo>
                    <a:pt x="10192" y="234353"/>
                  </a:moveTo>
                  <a:lnTo>
                    <a:pt x="71323" y="234353"/>
                  </a:lnTo>
                  <a:lnTo>
                    <a:pt x="71323" y="132464"/>
                  </a:lnTo>
                  <a:lnTo>
                    <a:pt x="10192" y="132464"/>
                  </a:lnTo>
                  <a:lnTo>
                    <a:pt x="10192" y="234353"/>
                  </a:lnTo>
                  <a:close/>
                  <a:moveTo>
                    <a:pt x="174412" y="260318"/>
                  </a:moveTo>
                  <a:cubicBezTo>
                    <a:pt x="152829" y="260318"/>
                    <a:pt x="125901" y="247602"/>
                    <a:pt x="104270" y="237392"/>
                  </a:cubicBezTo>
                  <a:cubicBezTo>
                    <a:pt x="90668" y="230962"/>
                    <a:pt x="81001" y="225428"/>
                    <a:pt x="75286" y="225428"/>
                  </a:cubicBezTo>
                  <a:cubicBezTo>
                    <a:pt x="72466" y="225428"/>
                    <a:pt x="72276" y="222856"/>
                    <a:pt x="72276" y="220056"/>
                  </a:cubicBezTo>
                  <a:cubicBezTo>
                    <a:pt x="72276" y="217237"/>
                    <a:pt x="72476" y="215255"/>
                    <a:pt x="75286" y="215255"/>
                  </a:cubicBezTo>
                  <a:cubicBezTo>
                    <a:pt x="83277" y="215255"/>
                    <a:pt x="92688" y="220666"/>
                    <a:pt x="108623" y="228190"/>
                  </a:cubicBezTo>
                  <a:cubicBezTo>
                    <a:pt x="129340" y="237963"/>
                    <a:pt x="155124" y="250136"/>
                    <a:pt x="174412" y="250136"/>
                  </a:cubicBezTo>
                  <a:cubicBezTo>
                    <a:pt x="210398" y="250136"/>
                    <a:pt x="292703" y="204149"/>
                    <a:pt x="292703" y="188376"/>
                  </a:cubicBezTo>
                  <a:cubicBezTo>
                    <a:pt x="292703" y="176651"/>
                    <a:pt x="287493" y="171183"/>
                    <a:pt x="276292" y="171183"/>
                  </a:cubicBezTo>
                  <a:cubicBezTo>
                    <a:pt x="272529" y="171183"/>
                    <a:pt x="263957" y="178184"/>
                    <a:pt x="257061" y="183823"/>
                  </a:cubicBezTo>
                  <a:cubicBezTo>
                    <a:pt x="243345" y="195072"/>
                    <a:pt x="227809" y="207816"/>
                    <a:pt x="213208" y="203616"/>
                  </a:cubicBezTo>
                  <a:cubicBezTo>
                    <a:pt x="210693" y="202892"/>
                    <a:pt x="209131" y="200387"/>
                    <a:pt x="209579" y="197806"/>
                  </a:cubicBezTo>
                  <a:cubicBezTo>
                    <a:pt x="210379" y="193396"/>
                    <a:pt x="209731" y="190052"/>
                    <a:pt x="207569" y="187557"/>
                  </a:cubicBezTo>
                  <a:cubicBezTo>
                    <a:pt x="200425" y="179318"/>
                    <a:pt x="178308" y="180137"/>
                    <a:pt x="166402" y="180556"/>
                  </a:cubicBezTo>
                  <a:cubicBezTo>
                    <a:pt x="163801" y="180661"/>
                    <a:pt x="161506" y="180756"/>
                    <a:pt x="159677" y="180756"/>
                  </a:cubicBezTo>
                  <a:cubicBezTo>
                    <a:pt x="153181" y="180756"/>
                    <a:pt x="147618" y="177184"/>
                    <a:pt x="140589" y="172660"/>
                  </a:cubicBezTo>
                  <a:cubicBezTo>
                    <a:pt x="127911" y="164525"/>
                    <a:pt x="110566" y="153391"/>
                    <a:pt x="74428" y="152876"/>
                  </a:cubicBezTo>
                  <a:cubicBezTo>
                    <a:pt x="71609" y="152838"/>
                    <a:pt x="72885" y="151076"/>
                    <a:pt x="72923" y="148266"/>
                  </a:cubicBezTo>
                  <a:cubicBezTo>
                    <a:pt x="72961" y="145447"/>
                    <a:pt x="71933" y="142361"/>
                    <a:pt x="74571" y="142694"/>
                  </a:cubicBezTo>
                  <a:cubicBezTo>
                    <a:pt x="113624" y="143256"/>
                    <a:pt x="133159" y="155791"/>
                    <a:pt x="146094" y="164087"/>
                  </a:cubicBezTo>
                  <a:cubicBezTo>
                    <a:pt x="151943" y="167859"/>
                    <a:pt x="156181" y="170564"/>
                    <a:pt x="159687" y="170564"/>
                  </a:cubicBezTo>
                  <a:cubicBezTo>
                    <a:pt x="161420" y="170564"/>
                    <a:pt x="163573" y="170488"/>
                    <a:pt x="166040" y="170393"/>
                  </a:cubicBezTo>
                  <a:cubicBezTo>
                    <a:pt x="181537" y="169802"/>
                    <a:pt x="204949" y="168974"/>
                    <a:pt x="215294" y="180908"/>
                  </a:cubicBezTo>
                  <a:cubicBezTo>
                    <a:pt x="218465" y="184575"/>
                    <a:pt x="220085" y="189043"/>
                    <a:pt x="220132" y="194205"/>
                  </a:cubicBezTo>
                  <a:cubicBezTo>
                    <a:pt x="229229" y="193462"/>
                    <a:pt x="240973" y="183880"/>
                    <a:pt x="250641" y="175955"/>
                  </a:cubicBezTo>
                  <a:cubicBezTo>
                    <a:pt x="260852" y="167602"/>
                    <a:pt x="268919" y="161001"/>
                    <a:pt x="276311" y="161001"/>
                  </a:cubicBezTo>
                  <a:cubicBezTo>
                    <a:pt x="293199" y="161001"/>
                    <a:pt x="302895" y="170993"/>
                    <a:pt x="302895" y="188385"/>
                  </a:cubicBezTo>
                  <a:cubicBezTo>
                    <a:pt x="302895" y="213103"/>
                    <a:pt x="211741" y="260318"/>
                    <a:pt x="174412" y="260318"/>
                  </a:cubicBezTo>
                  <a:close/>
                  <a:moveTo>
                    <a:pt x="213970" y="203787"/>
                  </a:moveTo>
                  <a:lnTo>
                    <a:pt x="132445" y="203787"/>
                  </a:lnTo>
                  <a:cubicBezTo>
                    <a:pt x="129626" y="203787"/>
                    <a:pt x="127349" y="201520"/>
                    <a:pt x="127349" y="198692"/>
                  </a:cubicBezTo>
                  <a:cubicBezTo>
                    <a:pt x="127349" y="195882"/>
                    <a:pt x="129626" y="193605"/>
                    <a:pt x="132445" y="193605"/>
                  </a:cubicBezTo>
                  <a:lnTo>
                    <a:pt x="213970" y="193605"/>
                  </a:lnTo>
                  <a:cubicBezTo>
                    <a:pt x="216799" y="193605"/>
                    <a:pt x="219065" y="195882"/>
                    <a:pt x="219065" y="198692"/>
                  </a:cubicBezTo>
                  <a:cubicBezTo>
                    <a:pt x="219075" y="201520"/>
                    <a:pt x="216799" y="203787"/>
                    <a:pt x="213970" y="203787"/>
                  </a:cubicBezTo>
                  <a:close/>
                  <a:moveTo>
                    <a:pt x="236915" y="40757"/>
                  </a:moveTo>
                  <a:lnTo>
                    <a:pt x="201254" y="40757"/>
                  </a:lnTo>
                  <a:cubicBezTo>
                    <a:pt x="191433" y="40757"/>
                    <a:pt x="183432" y="32756"/>
                    <a:pt x="183432" y="22927"/>
                  </a:cubicBezTo>
                  <a:lnTo>
                    <a:pt x="183432" y="17831"/>
                  </a:lnTo>
                  <a:cubicBezTo>
                    <a:pt x="183432" y="8001"/>
                    <a:pt x="191433" y="0"/>
                    <a:pt x="201254" y="0"/>
                  </a:cubicBezTo>
                  <a:lnTo>
                    <a:pt x="236915" y="0"/>
                  </a:lnTo>
                  <a:cubicBezTo>
                    <a:pt x="246745" y="0"/>
                    <a:pt x="254756" y="8001"/>
                    <a:pt x="254756" y="17831"/>
                  </a:cubicBezTo>
                  <a:lnTo>
                    <a:pt x="254756" y="22927"/>
                  </a:lnTo>
                  <a:cubicBezTo>
                    <a:pt x="254756" y="32756"/>
                    <a:pt x="246745" y="40757"/>
                    <a:pt x="236915" y="40757"/>
                  </a:cubicBezTo>
                  <a:close/>
                  <a:moveTo>
                    <a:pt x="201254" y="10192"/>
                  </a:moveTo>
                  <a:cubicBezTo>
                    <a:pt x="197053" y="10192"/>
                    <a:pt x="193605" y="13611"/>
                    <a:pt x="193605" y="17831"/>
                  </a:cubicBezTo>
                  <a:lnTo>
                    <a:pt x="193605" y="22927"/>
                  </a:lnTo>
                  <a:cubicBezTo>
                    <a:pt x="193605" y="27137"/>
                    <a:pt x="197034" y="30575"/>
                    <a:pt x="201254" y="30575"/>
                  </a:cubicBezTo>
                  <a:lnTo>
                    <a:pt x="236915" y="30575"/>
                  </a:lnTo>
                  <a:cubicBezTo>
                    <a:pt x="241125" y="30575"/>
                    <a:pt x="244564" y="27146"/>
                    <a:pt x="244564" y="22927"/>
                  </a:cubicBezTo>
                  <a:lnTo>
                    <a:pt x="244564" y="17831"/>
                  </a:lnTo>
                  <a:cubicBezTo>
                    <a:pt x="244564" y="13621"/>
                    <a:pt x="241144" y="10192"/>
                    <a:pt x="236915" y="10192"/>
                  </a:cubicBezTo>
                  <a:lnTo>
                    <a:pt x="201254" y="10192"/>
                  </a:lnTo>
                  <a:close/>
                  <a:moveTo>
                    <a:pt x="175784" y="91707"/>
                  </a:moveTo>
                  <a:lnTo>
                    <a:pt x="140113" y="91707"/>
                  </a:lnTo>
                  <a:cubicBezTo>
                    <a:pt x="130283" y="91707"/>
                    <a:pt x="122282" y="83706"/>
                    <a:pt x="122282" y="73876"/>
                  </a:cubicBezTo>
                  <a:lnTo>
                    <a:pt x="122282" y="68790"/>
                  </a:lnTo>
                  <a:cubicBezTo>
                    <a:pt x="122282" y="58960"/>
                    <a:pt x="130283" y="50959"/>
                    <a:pt x="140113" y="50959"/>
                  </a:cubicBezTo>
                  <a:lnTo>
                    <a:pt x="175784" y="50959"/>
                  </a:lnTo>
                  <a:cubicBezTo>
                    <a:pt x="185604" y="50959"/>
                    <a:pt x="193605" y="58960"/>
                    <a:pt x="193605" y="68790"/>
                  </a:cubicBezTo>
                  <a:lnTo>
                    <a:pt x="193605" y="73876"/>
                  </a:lnTo>
                  <a:cubicBezTo>
                    <a:pt x="193605" y="83706"/>
                    <a:pt x="185604" y="91707"/>
                    <a:pt x="175784" y="91707"/>
                  </a:cubicBezTo>
                  <a:close/>
                  <a:moveTo>
                    <a:pt x="140113" y="61141"/>
                  </a:moveTo>
                  <a:cubicBezTo>
                    <a:pt x="135903" y="61141"/>
                    <a:pt x="132464" y="64570"/>
                    <a:pt x="132464" y="68790"/>
                  </a:cubicBezTo>
                  <a:lnTo>
                    <a:pt x="132464" y="73876"/>
                  </a:lnTo>
                  <a:cubicBezTo>
                    <a:pt x="132464" y="78086"/>
                    <a:pt x="135893" y="81524"/>
                    <a:pt x="140113" y="81524"/>
                  </a:cubicBezTo>
                  <a:lnTo>
                    <a:pt x="175784" y="81524"/>
                  </a:lnTo>
                  <a:cubicBezTo>
                    <a:pt x="179984" y="81524"/>
                    <a:pt x="183432" y="78095"/>
                    <a:pt x="183432" y="73876"/>
                  </a:cubicBezTo>
                  <a:lnTo>
                    <a:pt x="183432" y="68790"/>
                  </a:lnTo>
                  <a:cubicBezTo>
                    <a:pt x="183432" y="64580"/>
                    <a:pt x="180003" y="61141"/>
                    <a:pt x="175784" y="61141"/>
                  </a:cubicBezTo>
                  <a:lnTo>
                    <a:pt x="140113" y="61141"/>
                  </a:lnTo>
                  <a:close/>
                  <a:moveTo>
                    <a:pt x="236915" y="142656"/>
                  </a:moveTo>
                  <a:lnTo>
                    <a:pt x="201254" y="142656"/>
                  </a:lnTo>
                  <a:cubicBezTo>
                    <a:pt x="191433" y="142656"/>
                    <a:pt x="183432" y="134645"/>
                    <a:pt x="183432" y="124816"/>
                  </a:cubicBezTo>
                  <a:lnTo>
                    <a:pt x="183432" y="119720"/>
                  </a:lnTo>
                  <a:cubicBezTo>
                    <a:pt x="183432" y="109890"/>
                    <a:pt x="191433" y="101889"/>
                    <a:pt x="201254" y="101889"/>
                  </a:cubicBezTo>
                  <a:lnTo>
                    <a:pt x="236915" y="101889"/>
                  </a:lnTo>
                  <a:cubicBezTo>
                    <a:pt x="246745" y="101889"/>
                    <a:pt x="254756" y="109890"/>
                    <a:pt x="254756" y="119720"/>
                  </a:cubicBezTo>
                  <a:lnTo>
                    <a:pt x="254756" y="124816"/>
                  </a:lnTo>
                  <a:cubicBezTo>
                    <a:pt x="254756" y="134655"/>
                    <a:pt x="246745" y="142656"/>
                    <a:pt x="236915" y="142656"/>
                  </a:cubicBezTo>
                  <a:close/>
                  <a:moveTo>
                    <a:pt x="201254" y="112090"/>
                  </a:moveTo>
                  <a:cubicBezTo>
                    <a:pt x="197053" y="112090"/>
                    <a:pt x="193605" y="115519"/>
                    <a:pt x="193605" y="119739"/>
                  </a:cubicBezTo>
                  <a:lnTo>
                    <a:pt x="193605" y="124835"/>
                  </a:lnTo>
                  <a:cubicBezTo>
                    <a:pt x="193605" y="129045"/>
                    <a:pt x="197034" y="132474"/>
                    <a:pt x="201254" y="132474"/>
                  </a:cubicBezTo>
                  <a:lnTo>
                    <a:pt x="236915" y="132474"/>
                  </a:lnTo>
                  <a:cubicBezTo>
                    <a:pt x="241125" y="132474"/>
                    <a:pt x="244564" y="129054"/>
                    <a:pt x="244564" y="124835"/>
                  </a:cubicBezTo>
                  <a:lnTo>
                    <a:pt x="244564" y="119739"/>
                  </a:lnTo>
                  <a:cubicBezTo>
                    <a:pt x="244564" y="115529"/>
                    <a:pt x="241144" y="112090"/>
                    <a:pt x="236915" y="112090"/>
                  </a:cubicBezTo>
                  <a:lnTo>
                    <a:pt x="201254" y="112090"/>
                  </a:lnTo>
                  <a:close/>
                </a:path>
              </a:pathLst>
            </a:custGeom>
            <a:solidFill>
              <a:srgbClr val="FFFFFF">
                <a:alpha val="100000"/>
              </a:srgbClr>
            </a:solidFill>
          </p:spPr>
          <p:txBody>
            <a:bodyPr/>
            <a:lstStyle/>
            <a:p>
              <a:endParaRPr lang="en-CA"/>
            </a:p>
          </p:txBody>
        </p:sp>
      </p:grpSp>
      <p:sp>
        <p:nvSpPr>
          <p:cNvPr id="20" name="TextBox 20"/>
          <p:cNvSpPr txBox="1"/>
          <p:nvPr/>
        </p:nvSpPr>
        <p:spPr>
          <a:xfrm rot="21600000">
            <a:off x="364257" y="707213"/>
            <a:ext cx="8908313" cy="857250"/>
          </a:xfrm>
          <a:prstGeom prst="rect">
            <a:avLst/>
          </a:prstGeom>
        </p:spPr>
        <p:txBody>
          <a:bodyPr lIns="0" tIns="36000" rIns="0" bIns="0" rtlCol="0" anchor="t"/>
          <a:lstStyle/>
          <a:p>
            <a:pPr algn="l">
              <a:lnSpc>
                <a:spcPts val="3413"/>
              </a:lnSpc>
            </a:pPr>
            <a:r>
              <a:rPr lang="en-US" b="1" i="0" spc="0" dirty="0">
                <a:solidFill>
                  <a:schemeClr val="accent6">
                    <a:lumMod val="50000"/>
                  </a:schemeClr>
                </a:solidFill>
                <a:latin typeface="Poppins"/>
              </a:rPr>
              <a:t>Scalable &amp; sustainable</a:t>
            </a:r>
          </a:p>
          <a:p>
            <a:pPr algn="l">
              <a:lnSpc>
                <a:spcPts val="3413"/>
              </a:lnSpc>
            </a:pPr>
            <a:r>
              <a:rPr lang="en-US" b="0" i="0" spc="0" dirty="0">
                <a:solidFill>
                  <a:srgbClr val="212950">
                    <a:alpha val="100000"/>
                  </a:srgbClr>
                </a:solidFill>
                <a:latin typeface="Poppins"/>
              </a:rPr>
              <a:t>revenue streams</a:t>
            </a:r>
          </a:p>
        </p:txBody>
      </p:sp>
      <p:sp>
        <p:nvSpPr>
          <p:cNvPr id="21" name="TextBox 21"/>
          <p:cNvSpPr txBox="1"/>
          <p:nvPr/>
        </p:nvSpPr>
        <p:spPr>
          <a:xfrm rot="21600000">
            <a:off x="373782" y="369075"/>
            <a:ext cx="4333931" cy="171450"/>
          </a:xfrm>
          <a:prstGeom prst="rect">
            <a:avLst/>
          </a:prstGeom>
        </p:spPr>
        <p:txBody>
          <a:bodyPr lIns="0" tIns="18000" rIns="0" bIns="0" rtlCol="0" anchor="t"/>
          <a:lstStyle/>
          <a:p>
            <a:pPr algn="l">
              <a:lnSpc>
                <a:spcPts val="1350"/>
              </a:lnSpc>
            </a:pPr>
            <a:r>
              <a:rPr lang="en-US" sz="2400" b="1" i="0" spc="0" dirty="0">
                <a:solidFill>
                  <a:srgbClr val="002060"/>
                </a:solidFill>
                <a:latin typeface="Poppins"/>
              </a:rPr>
              <a:t>Revenue Forecast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1519</TotalTime>
  <Words>1710</Words>
  <Application>Microsoft Office PowerPoint</Application>
  <PresentationFormat>Custom</PresentationFormat>
  <Paragraphs>191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Calibri Light</vt:lpstr>
      <vt:lpstr>Gill Sans Nova</vt:lpstr>
      <vt:lpstr>Noto Serif JP</vt:lpstr>
      <vt:lpstr>HP Simplified</vt:lpstr>
      <vt:lpstr>Calibri</vt:lpstr>
      <vt:lpstr>Verdana Pro Black</vt:lpstr>
      <vt:lpstr>Arial</vt:lpstr>
      <vt:lpstr>Euphoria Script</vt:lpstr>
      <vt:lpstr>Segoe UI Historic</vt:lpstr>
      <vt:lpstr>TiemposTextWeb</vt:lpstr>
      <vt:lpstr>Fugaz One</vt:lpstr>
      <vt:lpstr>Poppins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Jason Thomas</cp:lastModifiedBy>
  <cp:revision>88</cp:revision>
  <cp:lastPrinted>2025-05-22T13:00:08Z</cp:lastPrinted>
  <dcterms:created xsi:type="dcterms:W3CDTF">2022-11-30T19:41:48Z</dcterms:created>
  <dcterms:modified xsi:type="dcterms:W3CDTF">2026-05-10T23:44:25Z</dcterms:modified>
</cp:coreProperties>
</file>